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39"/>
    <p:sldId id="257" r:id="rId40"/>
    <p:sldId id="258" r:id="rId41"/>
    <p:sldId id="259" r:id="rId42"/>
    <p:sldId id="260" r:id="rId43"/>
    <p:sldId id="261" r:id="rId44"/>
    <p:sldId id="262" r:id="rId45"/>
    <p:sldId id="263" r:id="rId46"/>
    <p:sldId id="264" r:id="rId47"/>
    <p:sldId id="265" r:id="rId48"/>
    <p:sldId id="266" r:id="rId49"/>
    <p:sldId id="267" r:id="rId50"/>
    <p:sldId id="268" r:id="rId51"/>
    <p:sldId id="269" r:id="rId52"/>
    <p:sldId id="270" r:id="rId53"/>
    <p:sldId id="271" r:id="rId54"/>
  </p:sldIdLst>
  <p:sldSz cx="18288000" cy="10287000"/>
  <p:notesSz cx="6858000" cy="9144000"/>
  <p:embeddedFontLst>
    <p:embeddedFont>
      <p:font typeface="Montserrat Classic" charset="1" panose="00000500000000000000"/>
      <p:regular r:id="rId6"/>
    </p:embeddedFont>
    <p:embeddedFont>
      <p:font typeface="Montserrat Classic Bold" charset="1" panose="00000800000000000000"/>
      <p:regular r:id="rId7"/>
    </p:embeddedFont>
    <p:embeddedFont>
      <p:font typeface="Arimo" charset="1" panose="020B0604020202020204"/>
      <p:regular r:id="rId8"/>
    </p:embeddedFont>
    <p:embeddedFont>
      <p:font typeface="Arimo Bold" charset="1" panose="020B0704020202020204"/>
      <p:regular r:id="rId9"/>
    </p:embeddedFont>
    <p:embeddedFont>
      <p:font typeface="Arimo Italics" charset="1" panose="020B0604020202090204"/>
      <p:regular r:id="rId10"/>
    </p:embeddedFont>
    <p:embeddedFont>
      <p:font typeface="Arimo Bold Italics" charset="1" panose="020B0704020202090204"/>
      <p:regular r:id="rId11"/>
    </p:embeddedFont>
    <p:embeddedFont>
      <p:font typeface="Horizon" charset="1" panose="02000500000000000000"/>
      <p:regular r:id="rId12"/>
    </p:embeddedFont>
    <p:embeddedFont>
      <p:font typeface="Gotham" charset="1" panose="00000000000000000000"/>
      <p:regular r:id="rId13"/>
    </p:embeddedFont>
    <p:embeddedFont>
      <p:font typeface="Gotham Bold" charset="1" panose="00000000000000000000"/>
      <p:regular r:id="rId14"/>
    </p:embeddedFont>
    <p:embeddedFont>
      <p:font typeface="Gotham Italics" charset="1" panose="00000000000000000000"/>
      <p:regular r:id="rId15"/>
    </p:embeddedFont>
    <p:embeddedFont>
      <p:font typeface="Gotham Bold Italics" charset="1" panose="02000000000000000000"/>
      <p:regular r:id="rId16"/>
    </p:embeddedFont>
    <p:embeddedFont>
      <p:font typeface="Gotham Light" charset="1" panose="00000000000000000000"/>
      <p:regular r:id="rId17"/>
    </p:embeddedFont>
    <p:embeddedFont>
      <p:font typeface="Gotham Light Italics" charset="1" panose="00000000000000000000"/>
      <p:regular r:id="rId18"/>
    </p:embeddedFont>
    <p:embeddedFont>
      <p:font typeface="Gotham Heavy" charset="1" panose="02000900000000000000"/>
      <p:regular r:id="rId19"/>
    </p:embeddedFont>
    <p:embeddedFont>
      <p:font typeface="Gotham Heavy Italics" charset="1" panose="02000900000000000000"/>
      <p:regular r:id="rId20"/>
    </p:embeddedFont>
    <p:embeddedFont>
      <p:font typeface="Montserrat" charset="1" panose="00000500000000000000"/>
      <p:regular r:id="rId21"/>
    </p:embeddedFont>
    <p:embeddedFont>
      <p:font typeface="Montserrat Bold" charset="1" panose="00000800000000000000"/>
      <p:regular r:id="rId22"/>
    </p:embeddedFont>
    <p:embeddedFont>
      <p:font typeface="Montserrat Italics" charset="1" panose="00000500000000000000"/>
      <p:regular r:id="rId23"/>
    </p:embeddedFont>
    <p:embeddedFont>
      <p:font typeface="Montserrat Bold Italics" charset="1" panose="00000800000000000000"/>
      <p:regular r:id="rId24"/>
    </p:embeddedFont>
    <p:embeddedFont>
      <p:font typeface="Montserrat Thin" charset="1" panose="00000300000000000000"/>
      <p:regular r:id="rId25"/>
    </p:embeddedFont>
    <p:embeddedFont>
      <p:font typeface="Montserrat Thin Italics" charset="1" panose="00000300000000000000"/>
      <p:regular r:id="rId26"/>
    </p:embeddedFont>
    <p:embeddedFont>
      <p:font typeface="Montserrat Extra-Light" charset="1" panose="00000300000000000000"/>
      <p:regular r:id="rId27"/>
    </p:embeddedFont>
    <p:embeddedFont>
      <p:font typeface="Montserrat Extra-Light Italics" charset="1" panose="00000300000000000000"/>
      <p:regular r:id="rId28"/>
    </p:embeddedFont>
    <p:embeddedFont>
      <p:font typeface="Montserrat Light" charset="1" panose="00000400000000000000"/>
      <p:regular r:id="rId29"/>
    </p:embeddedFont>
    <p:embeddedFont>
      <p:font typeface="Montserrat Light Italics" charset="1" panose="00000400000000000000"/>
      <p:regular r:id="rId30"/>
    </p:embeddedFont>
    <p:embeddedFont>
      <p:font typeface="Montserrat Medium" charset="1" panose="00000600000000000000"/>
      <p:regular r:id="rId31"/>
    </p:embeddedFont>
    <p:embeddedFont>
      <p:font typeface="Montserrat Medium Italics" charset="1" panose="00000600000000000000"/>
      <p:regular r:id="rId32"/>
    </p:embeddedFont>
    <p:embeddedFont>
      <p:font typeface="Montserrat Semi-Bold" charset="1" panose="00000700000000000000"/>
      <p:regular r:id="rId33"/>
    </p:embeddedFont>
    <p:embeddedFont>
      <p:font typeface="Montserrat Semi-Bold Italics" charset="1" panose="00000700000000000000"/>
      <p:regular r:id="rId34"/>
    </p:embeddedFont>
    <p:embeddedFont>
      <p:font typeface="Montserrat Ultra-Bold" charset="1" panose="00000900000000000000"/>
      <p:regular r:id="rId35"/>
    </p:embeddedFont>
    <p:embeddedFont>
      <p:font typeface="Montserrat Ultra-Bold Italics" charset="1" panose="00000900000000000000"/>
      <p:regular r:id="rId36"/>
    </p:embeddedFont>
    <p:embeddedFont>
      <p:font typeface="Montserrat Heavy" charset="1" panose="00000A00000000000000"/>
      <p:regular r:id="rId37"/>
    </p:embeddedFont>
    <p:embeddedFont>
      <p:font typeface="Montserrat Heavy Italics" charset="1" panose="00000A0000000000000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slides/slide1.xml" Type="http://schemas.openxmlformats.org/officeDocument/2006/relationships/slide"/><Relationship Id="rId4" Target="theme/theme1.xml" Type="http://schemas.openxmlformats.org/officeDocument/2006/relationships/theme"/><Relationship Id="rId40" Target="slides/slide2.xml" Type="http://schemas.openxmlformats.org/officeDocument/2006/relationships/slide"/><Relationship Id="rId41" Target="slides/slide3.xml" Type="http://schemas.openxmlformats.org/officeDocument/2006/relationships/slide"/><Relationship Id="rId42" Target="slides/slide4.xml" Type="http://schemas.openxmlformats.org/officeDocument/2006/relationships/slide"/><Relationship Id="rId43" Target="slides/slide5.xml" Type="http://schemas.openxmlformats.org/officeDocument/2006/relationships/slide"/><Relationship Id="rId44" Target="slides/slide6.xml" Type="http://schemas.openxmlformats.org/officeDocument/2006/relationships/slide"/><Relationship Id="rId45" Target="slides/slide7.xml" Type="http://schemas.openxmlformats.org/officeDocument/2006/relationships/slide"/><Relationship Id="rId46" Target="slides/slide8.xml" Type="http://schemas.openxmlformats.org/officeDocument/2006/relationships/slide"/><Relationship Id="rId47" Target="slides/slide9.xml" Type="http://schemas.openxmlformats.org/officeDocument/2006/relationships/slide"/><Relationship Id="rId48" Target="slides/slide10.xml" Type="http://schemas.openxmlformats.org/officeDocument/2006/relationships/slide"/><Relationship Id="rId49" Target="slides/slide11.xml" Type="http://schemas.openxmlformats.org/officeDocument/2006/relationships/slide"/><Relationship Id="rId5" Target="tableStyles.xml" Type="http://schemas.openxmlformats.org/officeDocument/2006/relationships/tableStyles"/><Relationship Id="rId50" Target="slides/slide12.xml" Type="http://schemas.openxmlformats.org/officeDocument/2006/relationships/slide"/><Relationship Id="rId51" Target="slides/slide13.xml" Type="http://schemas.openxmlformats.org/officeDocument/2006/relationships/slide"/><Relationship Id="rId52" Target="slides/slide14.xml" Type="http://schemas.openxmlformats.org/officeDocument/2006/relationships/slide"/><Relationship Id="rId53" Target="slides/slide15.xml" Type="http://schemas.openxmlformats.org/officeDocument/2006/relationships/slide"/><Relationship Id="rId54" Target="slides/slide16.xml" Type="http://schemas.openxmlformats.org/officeDocument/2006/relationships/slide"/><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https://portswigger.net/web-security/cross-site-scripting/stored" TargetMode="External" Type="http://schemas.openxmlformats.org/officeDocument/2006/relationships/hyperlink"/><Relationship Id="rId3" Target="../media/image10.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png" Type="http://schemas.openxmlformats.org/officeDocument/2006/relationships/image"/><Relationship Id="rId5" Target="../media/image8.png" Type="http://schemas.openxmlformats.org/officeDocument/2006/relationships/image"/><Relationship Id="rId6" Target="../media/image9.png" Type="http://schemas.openxmlformats.org/officeDocument/2006/relationships/image"/><Relationship Id="rId7" Target="../media/image4.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555" r="0" b="0"/>
            </a:stretch>
          </a:blipFill>
        </p:spPr>
      </p:sp>
      <p:grpSp>
        <p:nvGrpSpPr>
          <p:cNvPr name="Group 3" id="3"/>
          <p:cNvGrpSpPr/>
          <p:nvPr/>
        </p:nvGrpSpPr>
        <p:grpSpPr>
          <a:xfrm rot="-5400000">
            <a:off x="12988834" y="-336073"/>
            <a:ext cx="1742926" cy="10429432"/>
            <a:chOff x="0" y="0"/>
            <a:chExt cx="459042" cy="2746846"/>
          </a:xfrm>
        </p:grpSpPr>
        <p:sp>
          <p:nvSpPr>
            <p:cNvPr name="Freeform 4" id="4"/>
            <p:cNvSpPr/>
            <p:nvPr/>
          </p:nvSpPr>
          <p:spPr>
            <a:xfrm flipH="false" flipV="false" rot="0">
              <a:off x="0" y="0"/>
              <a:ext cx="459042" cy="2746846"/>
            </a:xfrm>
            <a:custGeom>
              <a:avLst/>
              <a:gdLst/>
              <a:ahLst/>
              <a:cxnLst/>
              <a:rect r="r" b="b" t="t" l="l"/>
              <a:pathLst>
                <a:path h="2746846" w="459042">
                  <a:moveTo>
                    <a:pt x="0" y="0"/>
                  </a:moveTo>
                  <a:lnTo>
                    <a:pt x="459042" y="0"/>
                  </a:lnTo>
                  <a:lnTo>
                    <a:pt x="459042" y="2746846"/>
                  </a:lnTo>
                  <a:lnTo>
                    <a:pt x="0" y="2746846"/>
                  </a:lnTo>
                  <a:close/>
                </a:path>
              </a:pathLst>
            </a:custGeom>
            <a:solidFill>
              <a:srgbClr val="FFFFFF"/>
            </a:solidFill>
            <a:ln cap="sq">
              <a:noFill/>
              <a:prstDash val="solid"/>
              <a:miter/>
            </a:ln>
          </p:spPr>
        </p:sp>
        <p:sp>
          <p:nvSpPr>
            <p:cNvPr name="TextBox 5" id="5"/>
            <p:cNvSpPr txBox="true"/>
            <p:nvPr/>
          </p:nvSpPr>
          <p:spPr>
            <a:xfrm>
              <a:off x="0" y="-38100"/>
              <a:ext cx="459042" cy="2784946"/>
            </a:xfrm>
            <a:prstGeom prst="rect">
              <a:avLst/>
            </a:prstGeom>
          </p:spPr>
          <p:txBody>
            <a:bodyPr anchor="ctr" rtlCol="false" tIns="50800" lIns="50800" bIns="50800" rIns="50800"/>
            <a:lstStyle/>
            <a:p>
              <a:pPr algn="ctr" marL="0" indent="0" lvl="0">
                <a:lnSpc>
                  <a:spcPts val="2659"/>
                </a:lnSpc>
                <a:spcBef>
                  <a:spcPct val="0"/>
                </a:spcBef>
              </a:pPr>
            </a:p>
          </p:txBody>
        </p:sp>
      </p:grpSp>
      <p:grpSp>
        <p:nvGrpSpPr>
          <p:cNvPr name="Group 6" id="6"/>
          <p:cNvGrpSpPr/>
          <p:nvPr/>
        </p:nvGrpSpPr>
        <p:grpSpPr>
          <a:xfrm rot="-5400000">
            <a:off x="-3855714" y="3855714"/>
            <a:ext cx="10627040" cy="2915611"/>
            <a:chOff x="0" y="0"/>
            <a:chExt cx="2798891" cy="767898"/>
          </a:xfrm>
        </p:grpSpPr>
        <p:sp>
          <p:nvSpPr>
            <p:cNvPr name="Freeform 7" id="7"/>
            <p:cNvSpPr/>
            <p:nvPr/>
          </p:nvSpPr>
          <p:spPr>
            <a:xfrm flipH="false" flipV="false" rot="0">
              <a:off x="0" y="0"/>
              <a:ext cx="2798891" cy="767898"/>
            </a:xfrm>
            <a:custGeom>
              <a:avLst/>
              <a:gdLst/>
              <a:ahLst/>
              <a:cxnLst/>
              <a:rect r="r" b="b" t="t" l="l"/>
              <a:pathLst>
                <a:path h="767898" w="2798891">
                  <a:moveTo>
                    <a:pt x="0" y="0"/>
                  </a:moveTo>
                  <a:lnTo>
                    <a:pt x="2798891" y="0"/>
                  </a:lnTo>
                  <a:lnTo>
                    <a:pt x="2798891" y="767898"/>
                  </a:lnTo>
                  <a:lnTo>
                    <a:pt x="0" y="767898"/>
                  </a:lnTo>
                  <a:close/>
                </a:path>
              </a:pathLst>
            </a:custGeom>
            <a:solidFill>
              <a:srgbClr val="000000"/>
            </a:solidFill>
          </p:spPr>
        </p:sp>
        <p:sp>
          <p:nvSpPr>
            <p:cNvPr name="TextBox 8" id="8"/>
            <p:cNvSpPr txBox="true"/>
            <p:nvPr/>
          </p:nvSpPr>
          <p:spPr>
            <a:xfrm>
              <a:off x="0" y="-38100"/>
              <a:ext cx="2798891" cy="805998"/>
            </a:xfrm>
            <a:prstGeom prst="rect">
              <a:avLst/>
            </a:prstGeom>
          </p:spPr>
          <p:txBody>
            <a:bodyPr anchor="ctr" rtlCol="false" tIns="50800" lIns="50800" bIns="50800" rIns="50800"/>
            <a:lstStyle/>
            <a:p>
              <a:pPr algn="ctr">
                <a:lnSpc>
                  <a:spcPts val="2659"/>
                </a:lnSpc>
                <a:spcBef>
                  <a:spcPct val="0"/>
                </a:spcBef>
              </a:pPr>
            </a:p>
          </p:txBody>
        </p:sp>
      </p:grpSp>
      <p:sp>
        <p:nvSpPr>
          <p:cNvPr name="AutoShape 9" id="9"/>
          <p:cNvSpPr/>
          <p:nvPr/>
        </p:nvSpPr>
        <p:spPr>
          <a:xfrm rot="5400000">
            <a:off x="-465846" y="2603689"/>
            <a:ext cx="5245477" cy="0"/>
          </a:xfrm>
          <a:prstGeom prst="line">
            <a:avLst/>
          </a:prstGeom>
          <a:ln cap="flat" w="38100">
            <a:solidFill>
              <a:srgbClr val="FFFFFF"/>
            </a:solidFill>
            <a:prstDash val="solid"/>
            <a:headEnd type="none" len="sm" w="sm"/>
            <a:tailEnd type="none" len="sm" w="sm"/>
          </a:ln>
        </p:spPr>
      </p:sp>
      <p:sp>
        <p:nvSpPr>
          <p:cNvPr name="Freeform 10" id="10"/>
          <p:cNvSpPr/>
          <p:nvPr/>
        </p:nvSpPr>
        <p:spPr>
          <a:xfrm flipH="false" flipV="false" rot="0">
            <a:off x="12627234" y="260319"/>
            <a:ext cx="5491293" cy="2525514"/>
          </a:xfrm>
          <a:custGeom>
            <a:avLst/>
            <a:gdLst/>
            <a:ahLst/>
            <a:cxnLst/>
            <a:rect r="r" b="b" t="t" l="l"/>
            <a:pathLst>
              <a:path h="2525514" w="5491293">
                <a:moveTo>
                  <a:pt x="0" y="0"/>
                </a:moveTo>
                <a:lnTo>
                  <a:pt x="5491293" y="0"/>
                </a:lnTo>
                <a:lnTo>
                  <a:pt x="5491293" y="2525513"/>
                </a:lnTo>
                <a:lnTo>
                  <a:pt x="0" y="2525513"/>
                </a:lnTo>
                <a:lnTo>
                  <a:pt x="0" y="0"/>
                </a:lnTo>
                <a:close/>
              </a:path>
            </a:pathLst>
          </a:custGeom>
          <a:blipFill>
            <a:blip r:embed="rId3"/>
            <a:stretch>
              <a:fillRect l="-10801" t="-89919" r="-12962" b="-79183"/>
            </a:stretch>
          </a:blipFill>
        </p:spPr>
      </p:sp>
      <p:sp>
        <p:nvSpPr>
          <p:cNvPr name="TextBox 11" id="11"/>
          <p:cNvSpPr txBox="true"/>
          <p:nvPr/>
        </p:nvSpPr>
        <p:spPr>
          <a:xfrm rot="0">
            <a:off x="5259763" y="3929317"/>
            <a:ext cx="12420534" cy="1708151"/>
          </a:xfrm>
          <a:prstGeom prst="rect">
            <a:avLst/>
          </a:prstGeom>
        </p:spPr>
        <p:txBody>
          <a:bodyPr anchor="t" rtlCol="false" tIns="0" lIns="0" bIns="0" rIns="0">
            <a:spAutoFit/>
          </a:bodyPr>
          <a:lstStyle/>
          <a:p>
            <a:pPr algn="ctr">
              <a:lnSpc>
                <a:spcPts val="13999"/>
              </a:lnSpc>
            </a:pPr>
            <a:r>
              <a:rPr lang="en-US" sz="9999">
                <a:solidFill>
                  <a:srgbClr val="000000"/>
                </a:solidFill>
                <a:latin typeface="Montserrat Classic Bold"/>
              </a:rPr>
              <a:t>WEB APPLICATION</a:t>
            </a:r>
          </a:p>
        </p:txBody>
      </p:sp>
      <p:sp>
        <p:nvSpPr>
          <p:cNvPr name="TextBox 12" id="12"/>
          <p:cNvSpPr txBox="true"/>
          <p:nvPr/>
        </p:nvSpPr>
        <p:spPr>
          <a:xfrm rot="0">
            <a:off x="5259763" y="5717916"/>
            <a:ext cx="13168902" cy="496373"/>
          </a:xfrm>
          <a:prstGeom prst="rect">
            <a:avLst/>
          </a:prstGeom>
        </p:spPr>
        <p:txBody>
          <a:bodyPr anchor="t" rtlCol="false" tIns="0" lIns="0" bIns="0" rIns="0">
            <a:spAutoFit/>
          </a:bodyPr>
          <a:lstStyle/>
          <a:p>
            <a:pPr algn="ctr">
              <a:lnSpc>
                <a:spcPts val="4106"/>
              </a:lnSpc>
            </a:pPr>
            <a:r>
              <a:rPr lang="en-US" sz="2933">
                <a:solidFill>
                  <a:srgbClr val="000000"/>
                </a:solidFill>
                <a:latin typeface="Montserrat Medium"/>
              </a:rPr>
              <a:t>404 NOT FOUND: YOUR APP'S SECURITY HAS BEEN BREACHED</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415970" y="9123997"/>
            <a:ext cx="19643008" cy="1271722"/>
            <a:chOff x="0" y="0"/>
            <a:chExt cx="5173467" cy="334939"/>
          </a:xfrm>
        </p:grpSpPr>
        <p:sp>
          <p:nvSpPr>
            <p:cNvPr name="Freeform 3" id="3"/>
            <p:cNvSpPr/>
            <p:nvPr/>
          </p:nvSpPr>
          <p:spPr>
            <a:xfrm flipH="false" flipV="false" rot="0">
              <a:off x="0" y="0"/>
              <a:ext cx="5173467" cy="334939"/>
            </a:xfrm>
            <a:custGeom>
              <a:avLst/>
              <a:gdLst/>
              <a:ahLst/>
              <a:cxnLst/>
              <a:rect r="r" b="b" t="t" l="l"/>
              <a:pathLst>
                <a:path h="334939" w="5173467">
                  <a:moveTo>
                    <a:pt x="0" y="0"/>
                  </a:moveTo>
                  <a:lnTo>
                    <a:pt x="5173467" y="0"/>
                  </a:lnTo>
                  <a:lnTo>
                    <a:pt x="5173467" y="334939"/>
                  </a:lnTo>
                  <a:lnTo>
                    <a:pt x="0" y="334939"/>
                  </a:lnTo>
                  <a:close/>
                </a:path>
              </a:pathLst>
            </a:custGeom>
            <a:solidFill>
              <a:srgbClr val="000000"/>
            </a:solidFill>
          </p:spPr>
        </p:sp>
        <p:sp>
          <p:nvSpPr>
            <p:cNvPr name="TextBox 4" id="4"/>
            <p:cNvSpPr txBox="true"/>
            <p:nvPr/>
          </p:nvSpPr>
          <p:spPr>
            <a:xfrm>
              <a:off x="0" y="-38100"/>
              <a:ext cx="5173467" cy="373039"/>
            </a:xfrm>
            <a:prstGeom prst="rect">
              <a:avLst/>
            </a:prstGeom>
          </p:spPr>
          <p:txBody>
            <a:bodyPr anchor="ctr" rtlCol="false" tIns="50800" lIns="50800" bIns="50800" rIns="50800"/>
            <a:lstStyle/>
            <a:p>
              <a:pPr algn="ctr">
                <a:lnSpc>
                  <a:spcPts val="2659"/>
                </a:lnSpc>
                <a:spcBef>
                  <a:spcPct val="0"/>
                </a:spcBef>
              </a:pPr>
            </a:p>
          </p:txBody>
        </p:sp>
      </p:grpSp>
      <p:sp>
        <p:nvSpPr>
          <p:cNvPr name="TextBox 5" id="5"/>
          <p:cNvSpPr txBox="true"/>
          <p:nvPr/>
        </p:nvSpPr>
        <p:spPr>
          <a:xfrm rot="0">
            <a:off x="1881269" y="1600703"/>
            <a:ext cx="14525462" cy="705825"/>
          </a:xfrm>
          <a:prstGeom prst="rect">
            <a:avLst/>
          </a:prstGeom>
        </p:spPr>
        <p:txBody>
          <a:bodyPr anchor="t" rtlCol="false" tIns="0" lIns="0" bIns="0" rIns="0">
            <a:spAutoFit/>
          </a:bodyPr>
          <a:lstStyle/>
          <a:p>
            <a:pPr>
              <a:lnSpc>
                <a:spcPts val="5663"/>
              </a:lnSpc>
            </a:pPr>
            <a:r>
              <a:rPr lang="en-US" sz="4424">
                <a:solidFill>
                  <a:srgbClr val="000000"/>
                </a:solidFill>
                <a:latin typeface="Montserrat Classic Bold"/>
              </a:rPr>
              <a:t>TWO IMPORTANT METHODS OF PENTESTING</a:t>
            </a:r>
          </a:p>
        </p:txBody>
      </p:sp>
      <p:sp>
        <p:nvSpPr>
          <p:cNvPr name="TextBox 6" id="6"/>
          <p:cNvSpPr txBox="true"/>
          <p:nvPr/>
        </p:nvSpPr>
        <p:spPr>
          <a:xfrm rot="0">
            <a:off x="1028700" y="2945063"/>
            <a:ext cx="7703975" cy="3701549"/>
          </a:xfrm>
          <a:prstGeom prst="rect">
            <a:avLst/>
          </a:prstGeom>
        </p:spPr>
        <p:txBody>
          <a:bodyPr anchor="t" rtlCol="false" tIns="0" lIns="0" bIns="0" rIns="0">
            <a:spAutoFit/>
          </a:bodyPr>
          <a:lstStyle/>
          <a:p>
            <a:pPr algn="ctr">
              <a:lnSpc>
                <a:spcPts val="4927"/>
              </a:lnSpc>
            </a:pPr>
            <a:r>
              <a:rPr lang="en-US" sz="3519">
                <a:solidFill>
                  <a:srgbClr val="000000"/>
                </a:solidFill>
                <a:latin typeface="Gotham Bold"/>
              </a:rPr>
              <a:t>BLACK BOX PENTESTING</a:t>
            </a:r>
          </a:p>
          <a:p>
            <a:pPr marL="759912" indent="-379956" lvl="1">
              <a:lnSpc>
                <a:spcPts val="4927"/>
              </a:lnSpc>
              <a:buFont typeface="Arial"/>
              <a:buChar char="•"/>
            </a:pPr>
            <a:r>
              <a:rPr lang="en-US" sz="3519">
                <a:solidFill>
                  <a:srgbClr val="000000"/>
                </a:solidFill>
                <a:latin typeface="Gotham"/>
              </a:rPr>
              <a:t>Mimics a real-world external attacker.</a:t>
            </a:r>
          </a:p>
          <a:p>
            <a:pPr marL="759912" indent="-379956" lvl="1">
              <a:lnSpc>
                <a:spcPts val="4927"/>
              </a:lnSpc>
              <a:buFont typeface="Arial"/>
              <a:buChar char="•"/>
            </a:pPr>
            <a:r>
              <a:rPr lang="en-US" sz="3519">
                <a:solidFill>
                  <a:srgbClr val="000000"/>
                </a:solidFill>
                <a:latin typeface="Gotham"/>
              </a:rPr>
              <a:t>The tester starts with zero knowledge about the system.</a:t>
            </a:r>
          </a:p>
          <a:p>
            <a:pPr>
              <a:lnSpc>
                <a:spcPts val="4927"/>
              </a:lnSpc>
            </a:pPr>
          </a:p>
        </p:txBody>
      </p:sp>
      <p:sp>
        <p:nvSpPr>
          <p:cNvPr name="TextBox 7" id="7"/>
          <p:cNvSpPr txBox="true"/>
          <p:nvPr/>
        </p:nvSpPr>
        <p:spPr>
          <a:xfrm rot="0">
            <a:off x="8732675" y="2945063"/>
            <a:ext cx="8526625" cy="5873249"/>
          </a:xfrm>
          <a:prstGeom prst="rect">
            <a:avLst/>
          </a:prstGeom>
        </p:spPr>
        <p:txBody>
          <a:bodyPr anchor="t" rtlCol="false" tIns="0" lIns="0" bIns="0" rIns="0">
            <a:spAutoFit/>
          </a:bodyPr>
          <a:lstStyle/>
          <a:p>
            <a:pPr algn="ctr">
              <a:lnSpc>
                <a:spcPts val="4927"/>
              </a:lnSpc>
            </a:pPr>
            <a:r>
              <a:rPr lang="en-US" sz="3519">
                <a:solidFill>
                  <a:srgbClr val="000000"/>
                </a:solidFill>
                <a:latin typeface="Gotham Bold"/>
              </a:rPr>
              <a:t>GRAY BOX PENETRATION TESTING</a:t>
            </a:r>
          </a:p>
          <a:p>
            <a:pPr marL="716733" indent="-358367" lvl="1">
              <a:lnSpc>
                <a:spcPts val="4647"/>
              </a:lnSpc>
              <a:buFont typeface="Arial"/>
              <a:buChar char="•"/>
            </a:pPr>
            <a:r>
              <a:rPr lang="en-US" sz="3319">
                <a:solidFill>
                  <a:srgbClr val="000000"/>
                </a:solidFill>
                <a:latin typeface="Gotham"/>
              </a:rPr>
              <a:t>Simulates an attacker with some insider knowledge.</a:t>
            </a:r>
          </a:p>
          <a:p>
            <a:pPr marL="716733" indent="-358367" lvl="1">
              <a:lnSpc>
                <a:spcPts val="4647"/>
              </a:lnSpc>
              <a:buFont typeface="Arial"/>
              <a:buChar char="•"/>
            </a:pPr>
            <a:r>
              <a:rPr lang="en-US" sz="3319">
                <a:solidFill>
                  <a:srgbClr val="000000"/>
                </a:solidFill>
                <a:latin typeface="Gotham"/>
              </a:rPr>
              <a:t> Limited internal information. This could include:</a:t>
            </a:r>
          </a:p>
          <a:p>
            <a:pPr marL="716733" indent="-358367" lvl="1">
              <a:lnSpc>
                <a:spcPts val="4647"/>
              </a:lnSpc>
              <a:buFont typeface="Arial"/>
              <a:buChar char="•"/>
            </a:pPr>
            <a:r>
              <a:rPr lang="en-US" sz="3319">
                <a:solidFill>
                  <a:srgbClr val="000000"/>
                </a:solidFill>
                <a:latin typeface="Gotham"/>
              </a:rPr>
              <a:t>Low-level user credentials.</a:t>
            </a:r>
          </a:p>
          <a:p>
            <a:pPr marL="716733" indent="-358367" lvl="1">
              <a:lnSpc>
                <a:spcPts val="4647"/>
              </a:lnSpc>
              <a:buFont typeface="Arial"/>
              <a:buChar char="•"/>
            </a:pPr>
            <a:r>
              <a:rPr lang="en-US" sz="3319">
                <a:solidFill>
                  <a:srgbClr val="000000"/>
                </a:solidFill>
                <a:latin typeface="Gotham"/>
              </a:rPr>
              <a:t>Application logic flowcharts.</a:t>
            </a:r>
          </a:p>
          <a:p>
            <a:pPr marL="716733" indent="-358367" lvl="1">
              <a:lnSpc>
                <a:spcPts val="4647"/>
              </a:lnSpc>
              <a:buFont typeface="Arial"/>
              <a:buChar char="•"/>
            </a:pPr>
            <a:r>
              <a:rPr lang="en-US" sz="3319">
                <a:solidFill>
                  <a:srgbClr val="000000"/>
                </a:solidFill>
                <a:latin typeface="Gotham"/>
              </a:rPr>
              <a:t>Basic network infrastructure maps.</a:t>
            </a:r>
          </a:p>
          <a:p>
            <a:pPr>
              <a:lnSpc>
                <a:spcPts val="4647"/>
              </a:lnSpc>
            </a:pPr>
          </a:p>
          <a:p>
            <a:pPr>
              <a:lnSpc>
                <a:spcPts val="4927"/>
              </a:lnSpc>
            </a:pPr>
          </a:p>
        </p:txBody>
      </p:sp>
      <p:sp>
        <p:nvSpPr>
          <p:cNvPr name="AutoShape 8" id="8"/>
          <p:cNvSpPr/>
          <p:nvPr/>
        </p:nvSpPr>
        <p:spPr>
          <a:xfrm>
            <a:off x="1302854" y="2550562"/>
            <a:ext cx="15956446" cy="0"/>
          </a:xfrm>
          <a:prstGeom prst="line">
            <a:avLst/>
          </a:prstGeom>
          <a:ln cap="flat" w="38100">
            <a:solidFill>
              <a:srgbClr val="000000"/>
            </a:solidFill>
            <a:prstDash val="solid"/>
            <a:headEnd type="none" len="sm" w="sm"/>
            <a:tailEnd type="none" len="sm" w="sm"/>
          </a:ln>
        </p:spPr>
      </p:sp>
      <p:grpSp>
        <p:nvGrpSpPr>
          <p:cNvPr name="Group 9" id="9"/>
          <p:cNvGrpSpPr/>
          <p:nvPr/>
        </p:nvGrpSpPr>
        <p:grpSpPr>
          <a:xfrm rot="0">
            <a:off x="0" y="-2349068"/>
            <a:ext cx="18288000" cy="3540197"/>
            <a:chOff x="0" y="0"/>
            <a:chExt cx="24384000" cy="4720262"/>
          </a:xfrm>
        </p:grpSpPr>
        <p:pic>
          <p:nvPicPr>
            <p:cNvPr name="Picture 10" id="10"/>
            <p:cNvPicPr>
              <a:picLocks noChangeAspect="true"/>
            </p:cNvPicPr>
            <p:nvPr/>
          </p:nvPicPr>
          <p:blipFill>
            <a:blip r:embed="rId2"/>
            <a:srcRect l="0" t="35499" r="0" b="35499"/>
            <a:stretch>
              <a:fillRect/>
            </a:stretch>
          </p:blipFill>
          <p:spPr>
            <a:xfrm flipH="false" flipV="false">
              <a:off x="0" y="0"/>
              <a:ext cx="24384000" cy="4720262"/>
            </a:xfrm>
            <a:prstGeom prst="rect">
              <a:avLst/>
            </a:prstGeom>
          </p:spPr>
        </p:pic>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415970" y="9123997"/>
            <a:ext cx="19643008" cy="1271722"/>
            <a:chOff x="0" y="0"/>
            <a:chExt cx="5173467" cy="334939"/>
          </a:xfrm>
        </p:grpSpPr>
        <p:sp>
          <p:nvSpPr>
            <p:cNvPr name="Freeform 3" id="3"/>
            <p:cNvSpPr/>
            <p:nvPr/>
          </p:nvSpPr>
          <p:spPr>
            <a:xfrm flipH="false" flipV="false" rot="0">
              <a:off x="0" y="0"/>
              <a:ext cx="5173467" cy="334939"/>
            </a:xfrm>
            <a:custGeom>
              <a:avLst/>
              <a:gdLst/>
              <a:ahLst/>
              <a:cxnLst/>
              <a:rect r="r" b="b" t="t" l="l"/>
              <a:pathLst>
                <a:path h="334939" w="5173467">
                  <a:moveTo>
                    <a:pt x="0" y="0"/>
                  </a:moveTo>
                  <a:lnTo>
                    <a:pt x="5173467" y="0"/>
                  </a:lnTo>
                  <a:lnTo>
                    <a:pt x="5173467" y="334939"/>
                  </a:lnTo>
                  <a:lnTo>
                    <a:pt x="0" y="334939"/>
                  </a:lnTo>
                  <a:close/>
                </a:path>
              </a:pathLst>
            </a:custGeom>
            <a:solidFill>
              <a:srgbClr val="000000"/>
            </a:solidFill>
          </p:spPr>
        </p:sp>
        <p:sp>
          <p:nvSpPr>
            <p:cNvPr name="TextBox 4" id="4"/>
            <p:cNvSpPr txBox="true"/>
            <p:nvPr/>
          </p:nvSpPr>
          <p:spPr>
            <a:xfrm>
              <a:off x="0" y="-38100"/>
              <a:ext cx="5173467" cy="373039"/>
            </a:xfrm>
            <a:prstGeom prst="rect">
              <a:avLst/>
            </a:prstGeom>
          </p:spPr>
          <p:txBody>
            <a:bodyPr anchor="ctr" rtlCol="false" tIns="50800" lIns="50800" bIns="50800" rIns="50800"/>
            <a:lstStyle/>
            <a:p>
              <a:pPr algn="ctr">
                <a:lnSpc>
                  <a:spcPts val="2659"/>
                </a:lnSpc>
                <a:spcBef>
                  <a:spcPct val="0"/>
                </a:spcBef>
              </a:pPr>
            </a:p>
          </p:txBody>
        </p:sp>
      </p:grpSp>
      <p:sp>
        <p:nvSpPr>
          <p:cNvPr name="TextBox 5" id="5"/>
          <p:cNvSpPr txBox="true"/>
          <p:nvPr/>
        </p:nvSpPr>
        <p:spPr>
          <a:xfrm rot="0">
            <a:off x="1881269" y="1600703"/>
            <a:ext cx="14525462" cy="705825"/>
          </a:xfrm>
          <a:prstGeom prst="rect">
            <a:avLst/>
          </a:prstGeom>
        </p:spPr>
        <p:txBody>
          <a:bodyPr anchor="t" rtlCol="false" tIns="0" lIns="0" bIns="0" rIns="0">
            <a:spAutoFit/>
          </a:bodyPr>
          <a:lstStyle/>
          <a:p>
            <a:pPr>
              <a:lnSpc>
                <a:spcPts val="5663"/>
              </a:lnSpc>
            </a:pPr>
            <a:r>
              <a:rPr lang="en-US" sz="4424">
                <a:solidFill>
                  <a:srgbClr val="000000"/>
                </a:solidFill>
                <a:latin typeface="Montserrat Classic Bold"/>
              </a:rPr>
              <a:t>WHAT DO WE MEAN BY VULNERABILITIES.</a:t>
            </a:r>
          </a:p>
        </p:txBody>
      </p:sp>
      <p:sp>
        <p:nvSpPr>
          <p:cNvPr name="TextBox 6" id="6"/>
          <p:cNvSpPr txBox="true"/>
          <p:nvPr/>
        </p:nvSpPr>
        <p:spPr>
          <a:xfrm rot="0">
            <a:off x="2155696" y="3634152"/>
            <a:ext cx="13976608" cy="2923445"/>
          </a:xfrm>
          <a:prstGeom prst="rect">
            <a:avLst/>
          </a:prstGeom>
        </p:spPr>
        <p:txBody>
          <a:bodyPr anchor="t" rtlCol="false" tIns="0" lIns="0" bIns="0" rIns="0">
            <a:spAutoFit/>
          </a:bodyPr>
          <a:lstStyle/>
          <a:p>
            <a:pPr>
              <a:lnSpc>
                <a:spcPts val="5815"/>
              </a:lnSpc>
            </a:pPr>
            <a:r>
              <a:rPr lang="en-US" sz="4153">
                <a:solidFill>
                  <a:srgbClr val="000000"/>
                </a:solidFill>
                <a:latin typeface="Gotham Bold"/>
              </a:rPr>
              <a:t>A vulnerability refers to a weakness in a computer system, network, or application that can be exploited by a malicious actor to gain unauthorized access, cause damage, or steal data.</a:t>
            </a:r>
          </a:p>
        </p:txBody>
      </p:sp>
      <p:sp>
        <p:nvSpPr>
          <p:cNvPr name="AutoShape 7" id="7"/>
          <p:cNvSpPr/>
          <p:nvPr/>
        </p:nvSpPr>
        <p:spPr>
          <a:xfrm>
            <a:off x="1302854" y="2550562"/>
            <a:ext cx="15956446" cy="0"/>
          </a:xfrm>
          <a:prstGeom prst="line">
            <a:avLst/>
          </a:prstGeom>
          <a:ln cap="flat" w="38100">
            <a:solidFill>
              <a:srgbClr val="000000"/>
            </a:solidFill>
            <a:prstDash val="solid"/>
            <a:headEnd type="none" len="sm" w="sm"/>
            <a:tailEnd type="none" len="sm" w="sm"/>
          </a:ln>
        </p:spPr>
      </p:sp>
      <p:grpSp>
        <p:nvGrpSpPr>
          <p:cNvPr name="Group 8" id="8"/>
          <p:cNvGrpSpPr/>
          <p:nvPr/>
        </p:nvGrpSpPr>
        <p:grpSpPr>
          <a:xfrm rot="0">
            <a:off x="0" y="0"/>
            <a:ext cx="19227038" cy="1347813"/>
            <a:chOff x="0" y="0"/>
            <a:chExt cx="25636050" cy="1797084"/>
          </a:xfrm>
        </p:grpSpPr>
        <p:pic>
          <p:nvPicPr>
            <p:cNvPr name="Picture 9" id="9"/>
            <p:cNvPicPr>
              <a:picLocks noChangeAspect="true"/>
            </p:cNvPicPr>
            <p:nvPr/>
          </p:nvPicPr>
          <p:blipFill>
            <a:blip r:embed="rId2"/>
            <a:srcRect l="0" t="47371" r="0" b="47371"/>
            <a:stretch>
              <a:fillRect/>
            </a:stretch>
          </p:blipFill>
          <p:spPr>
            <a:xfrm flipH="false" flipV="false">
              <a:off x="0" y="0"/>
              <a:ext cx="25636050" cy="1797084"/>
            </a:xfrm>
            <a:prstGeom prst="rect">
              <a:avLst/>
            </a:prstGeom>
          </p:spPr>
        </p:pic>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415970" y="9123997"/>
            <a:ext cx="19643008" cy="1271722"/>
            <a:chOff x="0" y="0"/>
            <a:chExt cx="5173467" cy="334939"/>
          </a:xfrm>
        </p:grpSpPr>
        <p:sp>
          <p:nvSpPr>
            <p:cNvPr name="Freeform 3" id="3"/>
            <p:cNvSpPr/>
            <p:nvPr/>
          </p:nvSpPr>
          <p:spPr>
            <a:xfrm flipH="false" flipV="false" rot="0">
              <a:off x="0" y="0"/>
              <a:ext cx="5173467" cy="334939"/>
            </a:xfrm>
            <a:custGeom>
              <a:avLst/>
              <a:gdLst/>
              <a:ahLst/>
              <a:cxnLst/>
              <a:rect r="r" b="b" t="t" l="l"/>
              <a:pathLst>
                <a:path h="334939" w="5173467">
                  <a:moveTo>
                    <a:pt x="0" y="0"/>
                  </a:moveTo>
                  <a:lnTo>
                    <a:pt x="5173467" y="0"/>
                  </a:lnTo>
                  <a:lnTo>
                    <a:pt x="5173467" y="334939"/>
                  </a:lnTo>
                  <a:lnTo>
                    <a:pt x="0" y="334939"/>
                  </a:lnTo>
                  <a:close/>
                </a:path>
              </a:pathLst>
            </a:custGeom>
            <a:solidFill>
              <a:srgbClr val="000000"/>
            </a:solidFill>
          </p:spPr>
        </p:sp>
        <p:sp>
          <p:nvSpPr>
            <p:cNvPr name="TextBox 4" id="4"/>
            <p:cNvSpPr txBox="true"/>
            <p:nvPr/>
          </p:nvSpPr>
          <p:spPr>
            <a:xfrm>
              <a:off x="0" y="-38100"/>
              <a:ext cx="5173467" cy="373039"/>
            </a:xfrm>
            <a:prstGeom prst="rect">
              <a:avLst/>
            </a:prstGeom>
          </p:spPr>
          <p:txBody>
            <a:bodyPr anchor="ctr" rtlCol="false" tIns="50800" lIns="50800" bIns="50800" rIns="50800"/>
            <a:lstStyle/>
            <a:p>
              <a:pPr algn="ctr">
                <a:lnSpc>
                  <a:spcPts val="2659"/>
                </a:lnSpc>
                <a:spcBef>
                  <a:spcPct val="0"/>
                </a:spcBef>
              </a:pPr>
            </a:p>
          </p:txBody>
        </p:sp>
      </p:grpSp>
      <p:sp>
        <p:nvSpPr>
          <p:cNvPr name="TextBox 5" id="5"/>
          <p:cNvSpPr txBox="true"/>
          <p:nvPr/>
        </p:nvSpPr>
        <p:spPr>
          <a:xfrm rot="0">
            <a:off x="3406527" y="1668492"/>
            <a:ext cx="11474946" cy="705825"/>
          </a:xfrm>
          <a:prstGeom prst="rect">
            <a:avLst/>
          </a:prstGeom>
        </p:spPr>
        <p:txBody>
          <a:bodyPr anchor="t" rtlCol="false" tIns="0" lIns="0" bIns="0" rIns="0">
            <a:spAutoFit/>
          </a:bodyPr>
          <a:lstStyle/>
          <a:p>
            <a:pPr>
              <a:lnSpc>
                <a:spcPts val="5663"/>
              </a:lnSpc>
            </a:pPr>
            <a:r>
              <a:rPr lang="en-US" sz="4424">
                <a:solidFill>
                  <a:srgbClr val="000000"/>
                </a:solidFill>
                <a:latin typeface="Montserrat Classic Bold"/>
              </a:rPr>
              <a:t>XSS (CROSS-SITE SCRIPTING ATTACKS.)</a:t>
            </a:r>
          </a:p>
        </p:txBody>
      </p:sp>
      <p:sp>
        <p:nvSpPr>
          <p:cNvPr name="TextBox 6" id="6"/>
          <p:cNvSpPr txBox="true"/>
          <p:nvPr/>
        </p:nvSpPr>
        <p:spPr>
          <a:xfrm rot="0">
            <a:off x="3684268" y="2841657"/>
            <a:ext cx="10546624" cy="4537011"/>
          </a:xfrm>
          <a:prstGeom prst="rect">
            <a:avLst/>
          </a:prstGeom>
        </p:spPr>
        <p:txBody>
          <a:bodyPr anchor="t" rtlCol="false" tIns="0" lIns="0" bIns="0" rIns="0">
            <a:spAutoFit/>
          </a:bodyPr>
          <a:lstStyle/>
          <a:p>
            <a:pPr marL="621254" indent="-310627" lvl="1">
              <a:lnSpc>
                <a:spcPts val="4028"/>
              </a:lnSpc>
              <a:buFont typeface="Arial"/>
              <a:buChar char="•"/>
            </a:pPr>
            <a:r>
              <a:rPr lang="en-US" sz="2877">
                <a:solidFill>
                  <a:srgbClr val="000000"/>
                </a:solidFill>
                <a:latin typeface="Gotham Bold"/>
              </a:rPr>
              <a:t>Imagine a fake message hidden inside a website. When you visit the site, the fake message tricks the site and pops up. Attackers use this to steal your info or mess with the website. Be careful what you enter online!</a:t>
            </a:r>
          </a:p>
          <a:p>
            <a:pPr marL="621254" indent="-310627" lvl="1">
              <a:lnSpc>
                <a:spcPts val="4028"/>
              </a:lnSpc>
              <a:buFont typeface="Arial"/>
              <a:buChar char="•"/>
            </a:pPr>
            <a:r>
              <a:rPr lang="en-US" sz="2877">
                <a:solidFill>
                  <a:srgbClr val="000000"/>
                </a:solidFill>
                <a:latin typeface="Gotham Bold"/>
              </a:rPr>
              <a:t>When the malicious code executes inside a victim's browser, the attacker can fully compromise their interaction with the application.</a:t>
            </a:r>
          </a:p>
          <a:p>
            <a:pPr>
              <a:lnSpc>
                <a:spcPts val="4028"/>
              </a:lnSpc>
            </a:pPr>
          </a:p>
        </p:txBody>
      </p:sp>
      <p:grpSp>
        <p:nvGrpSpPr>
          <p:cNvPr name="Group 7" id="7"/>
          <p:cNvGrpSpPr/>
          <p:nvPr/>
        </p:nvGrpSpPr>
        <p:grpSpPr>
          <a:xfrm rot="0">
            <a:off x="15998260" y="-426070"/>
            <a:ext cx="5770686" cy="9550067"/>
            <a:chOff x="0" y="0"/>
            <a:chExt cx="7694248" cy="12733423"/>
          </a:xfrm>
        </p:grpSpPr>
        <p:pic>
          <p:nvPicPr>
            <p:cNvPr name="Picture 8" id="8"/>
            <p:cNvPicPr>
              <a:picLocks noChangeAspect="true"/>
            </p:cNvPicPr>
            <p:nvPr/>
          </p:nvPicPr>
          <p:blipFill>
            <a:blip r:embed="rId2"/>
            <a:srcRect l="9716" t="0" r="9716" b="0"/>
            <a:stretch>
              <a:fillRect/>
            </a:stretch>
          </p:blipFill>
          <p:spPr>
            <a:xfrm flipH="false" flipV="false">
              <a:off x="0" y="0"/>
              <a:ext cx="7694248" cy="12733423"/>
            </a:xfrm>
            <a:prstGeom prst="rect">
              <a:avLst/>
            </a:prstGeom>
          </p:spPr>
        </p:pic>
      </p:grpSp>
      <p:sp>
        <p:nvSpPr>
          <p:cNvPr name="AutoShape 9" id="9"/>
          <p:cNvSpPr/>
          <p:nvPr/>
        </p:nvSpPr>
        <p:spPr>
          <a:xfrm>
            <a:off x="1302854" y="2550562"/>
            <a:ext cx="15956446" cy="0"/>
          </a:xfrm>
          <a:prstGeom prst="line">
            <a:avLst/>
          </a:prstGeom>
          <a:ln cap="flat" w="38100">
            <a:solidFill>
              <a:srgbClr val="000000"/>
            </a:solidFill>
            <a:prstDash val="solid"/>
            <a:headEnd type="none" len="sm" w="sm"/>
            <a:tailEnd type="none" len="sm" w="sm"/>
          </a:ln>
        </p:spPr>
      </p:sp>
      <p:sp>
        <p:nvSpPr>
          <p:cNvPr name="TextBox 10" id="10"/>
          <p:cNvSpPr txBox="true"/>
          <p:nvPr/>
        </p:nvSpPr>
        <p:spPr>
          <a:xfrm rot="0">
            <a:off x="6376577" y="8303831"/>
            <a:ext cx="5534845" cy="498411"/>
          </a:xfrm>
          <a:prstGeom prst="rect">
            <a:avLst/>
          </a:prstGeom>
        </p:spPr>
        <p:txBody>
          <a:bodyPr anchor="t" rtlCol="false" tIns="0" lIns="0" bIns="0" rIns="0">
            <a:spAutoFit/>
          </a:bodyPr>
          <a:lstStyle/>
          <a:p>
            <a:pPr marL="621254" indent="-310627" lvl="1">
              <a:lnSpc>
                <a:spcPts val="4028"/>
              </a:lnSpc>
              <a:buFont typeface="Arial"/>
              <a:buChar char="•"/>
            </a:pPr>
            <a:r>
              <a:rPr lang="en-US" sz="2877">
                <a:solidFill>
                  <a:srgbClr val="000000"/>
                </a:solidFill>
                <a:latin typeface="Gotham Bold"/>
              </a:rPr>
              <a:t>This Works on Javascript.</a:t>
            </a:r>
          </a:p>
        </p:txBody>
      </p:sp>
      <p:sp>
        <p:nvSpPr>
          <p:cNvPr name="TextBox 11" id="11"/>
          <p:cNvSpPr txBox="true"/>
          <p:nvPr/>
        </p:nvSpPr>
        <p:spPr>
          <a:xfrm rot="0">
            <a:off x="3684268" y="7311993"/>
            <a:ext cx="10546624" cy="498411"/>
          </a:xfrm>
          <a:prstGeom prst="rect">
            <a:avLst/>
          </a:prstGeom>
        </p:spPr>
        <p:txBody>
          <a:bodyPr anchor="t" rtlCol="false" tIns="0" lIns="0" bIns="0" rIns="0">
            <a:spAutoFit/>
          </a:bodyPr>
          <a:lstStyle/>
          <a:p>
            <a:pPr marL="621254" indent="-310627" lvl="1">
              <a:lnSpc>
                <a:spcPts val="4028"/>
              </a:lnSpc>
              <a:buFont typeface="Arial"/>
              <a:buChar char="•"/>
            </a:pPr>
            <a:r>
              <a:rPr lang="en-US" sz="2877">
                <a:solidFill>
                  <a:srgbClr val="000000"/>
                </a:solidFill>
                <a:latin typeface="Gotham Bold"/>
              </a:rPr>
              <a:t>XSS is a client side vulnerability</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415970" y="9123997"/>
            <a:ext cx="19643008" cy="1271722"/>
            <a:chOff x="0" y="0"/>
            <a:chExt cx="5173467" cy="334939"/>
          </a:xfrm>
        </p:grpSpPr>
        <p:sp>
          <p:nvSpPr>
            <p:cNvPr name="Freeform 3" id="3"/>
            <p:cNvSpPr/>
            <p:nvPr/>
          </p:nvSpPr>
          <p:spPr>
            <a:xfrm flipH="false" flipV="false" rot="0">
              <a:off x="0" y="0"/>
              <a:ext cx="5173467" cy="334939"/>
            </a:xfrm>
            <a:custGeom>
              <a:avLst/>
              <a:gdLst/>
              <a:ahLst/>
              <a:cxnLst/>
              <a:rect r="r" b="b" t="t" l="l"/>
              <a:pathLst>
                <a:path h="334939" w="5173467">
                  <a:moveTo>
                    <a:pt x="0" y="0"/>
                  </a:moveTo>
                  <a:lnTo>
                    <a:pt x="5173467" y="0"/>
                  </a:lnTo>
                  <a:lnTo>
                    <a:pt x="5173467" y="334939"/>
                  </a:lnTo>
                  <a:lnTo>
                    <a:pt x="0" y="334939"/>
                  </a:lnTo>
                  <a:close/>
                </a:path>
              </a:pathLst>
            </a:custGeom>
            <a:solidFill>
              <a:srgbClr val="000000"/>
            </a:solidFill>
          </p:spPr>
        </p:sp>
        <p:sp>
          <p:nvSpPr>
            <p:cNvPr name="TextBox 4" id="4"/>
            <p:cNvSpPr txBox="true"/>
            <p:nvPr/>
          </p:nvSpPr>
          <p:spPr>
            <a:xfrm>
              <a:off x="0" y="-38100"/>
              <a:ext cx="5173467" cy="373039"/>
            </a:xfrm>
            <a:prstGeom prst="rect">
              <a:avLst/>
            </a:prstGeom>
          </p:spPr>
          <p:txBody>
            <a:bodyPr anchor="ctr" rtlCol="false" tIns="50800" lIns="50800" bIns="50800" rIns="50800"/>
            <a:lstStyle/>
            <a:p>
              <a:pPr algn="ctr">
                <a:lnSpc>
                  <a:spcPts val="2659"/>
                </a:lnSpc>
                <a:spcBef>
                  <a:spcPct val="0"/>
                </a:spcBef>
              </a:pPr>
            </a:p>
          </p:txBody>
        </p:sp>
      </p:grpSp>
      <p:sp>
        <p:nvSpPr>
          <p:cNvPr name="TextBox 5" id="5"/>
          <p:cNvSpPr txBox="true"/>
          <p:nvPr/>
        </p:nvSpPr>
        <p:spPr>
          <a:xfrm rot="0">
            <a:off x="3668061" y="1634598"/>
            <a:ext cx="11474946" cy="705825"/>
          </a:xfrm>
          <a:prstGeom prst="rect">
            <a:avLst/>
          </a:prstGeom>
        </p:spPr>
        <p:txBody>
          <a:bodyPr anchor="t" rtlCol="false" tIns="0" lIns="0" bIns="0" rIns="0">
            <a:spAutoFit/>
          </a:bodyPr>
          <a:lstStyle/>
          <a:p>
            <a:pPr>
              <a:lnSpc>
                <a:spcPts val="5663"/>
              </a:lnSpc>
            </a:pPr>
            <a:r>
              <a:rPr lang="en-US" sz="4424">
                <a:solidFill>
                  <a:srgbClr val="000000"/>
                </a:solidFill>
                <a:latin typeface="Montserrat Classic Bold"/>
              </a:rPr>
              <a:t>TYPES OF XSS</a:t>
            </a:r>
          </a:p>
        </p:txBody>
      </p:sp>
      <p:sp>
        <p:nvSpPr>
          <p:cNvPr name="AutoShape 6" id="6"/>
          <p:cNvSpPr/>
          <p:nvPr/>
        </p:nvSpPr>
        <p:spPr>
          <a:xfrm>
            <a:off x="1302854" y="2550562"/>
            <a:ext cx="15956446" cy="0"/>
          </a:xfrm>
          <a:prstGeom prst="line">
            <a:avLst/>
          </a:prstGeom>
          <a:ln cap="flat" w="38100">
            <a:solidFill>
              <a:srgbClr val="000000"/>
            </a:solidFill>
            <a:prstDash val="solid"/>
            <a:headEnd type="none" len="sm" w="sm"/>
            <a:tailEnd type="none" len="sm" w="sm"/>
          </a:ln>
        </p:spPr>
      </p:sp>
      <p:sp>
        <p:nvSpPr>
          <p:cNvPr name="TextBox 7" id="7"/>
          <p:cNvSpPr txBox="true"/>
          <p:nvPr/>
        </p:nvSpPr>
        <p:spPr>
          <a:xfrm rot="0">
            <a:off x="6785989" y="2693437"/>
            <a:ext cx="4960765" cy="4537011"/>
          </a:xfrm>
          <a:prstGeom prst="rect">
            <a:avLst/>
          </a:prstGeom>
        </p:spPr>
        <p:txBody>
          <a:bodyPr anchor="t" rtlCol="false" tIns="0" lIns="0" bIns="0" rIns="0">
            <a:spAutoFit/>
          </a:bodyPr>
          <a:lstStyle/>
          <a:p>
            <a:pPr marL="621254" indent="-310627" lvl="1">
              <a:lnSpc>
                <a:spcPts val="4028"/>
              </a:lnSpc>
              <a:buFont typeface="Arial"/>
              <a:buChar char="•"/>
            </a:pPr>
            <a:r>
              <a:rPr lang="en-US" sz="2877">
                <a:solidFill>
                  <a:srgbClr val="000000"/>
                </a:solidFill>
                <a:latin typeface="Gotham Bold"/>
              </a:rPr>
              <a:t>REFLECTED XSS</a:t>
            </a:r>
          </a:p>
          <a:p>
            <a:pPr>
              <a:lnSpc>
                <a:spcPts val="4028"/>
              </a:lnSpc>
            </a:pPr>
            <a:r>
              <a:rPr lang="en-US" sz="2877">
                <a:solidFill>
                  <a:srgbClr val="000000"/>
                </a:solidFill>
                <a:latin typeface="Gotham"/>
              </a:rPr>
              <a:t>Reflected XSS is the simplest variety of cross-site scripting. It arises when an application receives data in an HTTP request and includes that data within the immediate response in an unsafe way.</a:t>
            </a:r>
          </a:p>
        </p:txBody>
      </p:sp>
      <p:sp>
        <p:nvSpPr>
          <p:cNvPr name="TextBox 8" id="8"/>
          <p:cNvSpPr txBox="true"/>
          <p:nvPr/>
        </p:nvSpPr>
        <p:spPr>
          <a:xfrm rot="0">
            <a:off x="808385" y="2693437"/>
            <a:ext cx="5367501" cy="4537011"/>
          </a:xfrm>
          <a:prstGeom prst="rect">
            <a:avLst/>
          </a:prstGeom>
        </p:spPr>
        <p:txBody>
          <a:bodyPr anchor="t" rtlCol="false" tIns="0" lIns="0" bIns="0" rIns="0">
            <a:spAutoFit/>
          </a:bodyPr>
          <a:lstStyle/>
          <a:p>
            <a:pPr marL="621254" indent="-310627" lvl="1">
              <a:lnSpc>
                <a:spcPts val="4028"/>
              </a:lnSpc>
              <a:buFont typeface="Arial"/>
              <a:buChar char="•"/>
            </a:pPr>
            <a:r>
              <a:rPr lang="en-US" sz="2877">
                <a:solidFill>
                  <a:srgbClr val="000000"/>
                </a:solidFill>
                <a:latin typeface="Gotham Bold"/>
              </a:rPr>
              <a:t>STORED XSS</a:t>
            </a:r>
          </a:p>
          <a:p>
            <a:pPr>
              <a:lnSpc>
                <a:spcPts val="4028"/>
              </a:lnSpc>
            </a:pPr>
            <a:r>
              <a:rPr lang="en-US" sz="2877">
                <a:solidFill>
                  <a:srgbClr val="000000"/>
                </a:solidFill>
                <a:latin typeface="Gotham"/>
                <a:hlinkClick r:id="rId2" tooltip="https://portswigger.net/web-security/cross-site-scripting/stored"/>
              </a:rPr>
              <a:t>Stored XSS</a:t>
            </a:r>
            <a:r>
              <a:rPr lang="en-US" sz="2877">
                <a:solidFill>
                  <a:srgbClr val="000000"/>
                </a:solidFill>
                <a:latin typeface="Gotham"/>
              </a:rPr>
              <a:t> (also known as persistent or second-order XSS) arises when an application receives data from an untrusted source and includes that data within its later HTTP responses in an unsafe way.</a:t>
            </a:r>
          </a:p>
        </p:txBody>
      </p:sp>
      <p:sp>
        <p:nvSpPr>
          <p:cNvPr name="TextBox 9" id="9"/>
          <p:cNvSpPr txBox="true"/>
          <p:nvPr/>
        </p:nvSpPr>
        <p:spPr>
          <a:xfrm rot="0">
            <a:off x="12382993" y="2693437"/>
            <a:ext cx="5113291" cy="5041836"/>
          </a:xfrm>
          <a:prstGeom prst="rect">
            <a:avLst/>
          </a:prstGeom>
        </p:spPr>
        <p:txBody>
          <a:bodyPr anchor="t" rtlCol="false" tIns="0" lIns="0" bIns="0" rIns="0">
            <a:spAutoFit/>
          </a:bodyPr>
          <a:lstStyle/>
          <a:p>
            <a:pPr marL="621254" indent="-310627" lvl="1">
              <a:lnSpc>
                <a:spcPts val="4028"/>
              </a:lnSpc>
              <a:buFont typeface="Arial"/>
              <a:buChar char="•"/>
            </a:pPr>
            <a:r>
              <a:rPr lang="en-US" sz="2877">
                <a:solidFill>
                  <a:srgbClr val="000000"/>
                </a:solidFill>
                <a:latin typeface="Gotham Bold"/>
              </a:rPr>
              <a:t>DOM BASED XSS</a:t>
            </a:r>
          </a:p>
          <a:p>
            <a:pPr>
              <a:lnSpc>
                <a:spcPts val="4028"/>
              </a:lnSpc>
            </a:pPr>
            <a:r>
              <a:rPr lang="en-US" sz="2877">
                <a:solidFill>
                  <a:srgbClr val="000000"/>
                </a:solidFill>
                <a:latin typeface="Gotham"/>
              </a:rPr>
              <a:t>DOM-based XSS (also known as DOM XSS) arises when an application contains some client-side JavaScript that processes data from an untrusted source in an unsafe way, usually by writing the data back to the DOM.</a:t>
            </a:r>
          </a:p>
        </p:txBody>
      </p:sp>
      <p:grpSp>
        <p:nvGrpSpPr>
          <p:cNvPr name="Group 10" id="10"/>
          <p:cNvGrpSpPr/>
          <p:nvPr/>
        </p:nvGrpSpPr>
        <p:grpSpPr>
          <a:xfrm rot="0">
            <a:off x="0" y="-471639"/>
            <a:ext cx="18887903" cy="1500339"/>
            <a:chOff x="0" y="0"/>
            <a:chExt cx="25183871" cy="2000452"/>
          </a:xfrm>
        </p:grpSpPr>
        <p:pic>
          <p:nvPicPr>
            <p:cNvPr name="Picture 11" id="11"/>
            <p:cNvPicPr>
              <a:picLocks noChangeAspect="true"/>
            </p:cNvPicPr>
            <p:nvPr/>
          </p:nvPicPr>
          <p:blipFill>
            <a:blip r:embed="rId3"/>
            <a:srcRect l="0" t="47021" r="0" b="47021"/>
            <a:stretch>
              <a:fillRect/>
            </a:stretch>
          </p:blipFill>
          <p:spPr>
            <a:xfrm flipH="false" flipV="false">
              <a:off x="0" y="0"/>
              <a:ext cx="25183871" cy="2000452"/>
            </a:xfrm>
            <a:prstGeom prst="rect">
              <a:avLst/>
            </a:prstGeom>
          </p:spPr>
        </p:pic>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415970" y="9123997"/>
            <a:ext cx="19643008" cy="1271722"/>
            <a:chOff x="0" y="0"/>
            <a:chExt cx="5173467" cy="334939"/>
          </a:xfrm>
        </p:grpSpPr>
        <p:sp>
          <p:nvSpPr>
            <p:cNvPr name="Freeform 3" id="3"/>
            <p:cNvSpPr/>
            <p:nvPr/>
          </p:nvSpPr>
          <p:spPr>
            <a:xfrm flipH="false" flipV="false" rot="0">
              <a:off x="0" y="0"/>
              <a:ext cx="5173467" cy="334939"/>
            </a:xfrm>
            <a:custGeom>
              <a:avLst/>
              <a:gdLst/>
              <a:ahLst/>
              <a:cxnLst/>
              <a:rect r="r" b="b" t="t" l="l"/>
              <a:pathLst>
                <a:path h="334939" w="5173467">
                  <a:moveTo>
                    <a:pt x="0" y="0"/>
                  </a:moveTo>
                  <a:lnTo>
                    <a:pt x="5173467" y="0"/>
                  </a:lnTo>
                  <a:lnTo>
                    <a:pt x="5173467" y="334939"/>
                  </a:lnTo>
                  <a:lnTo>
                    <a:pt x="0" y="334939"/>
                  </a:lnTo>
                  <a:close/>
                </a:path>
              </a:pathLst>
            </a:custGeom>
            <a:solidFill>
              <a:srgbClr val="000000"/>
            </a:solidFill>
          </p:spPr>
        </p:sp>
        <p:sp>
          <p:nvSpPr>
            <p:cNvPr name="TextBox 4" id="4"/>
            <p:cNvSpPr txBox="true"/>
            <p:nvPr/>
          </p:nvSpPr>
          <p:spPr>
            <a:xfrm>
              <a:off x="0" y="-38100"/>
              <a:ext cx="5173467" cy="373039"/>
            </a:xfrm>
            <a:prstGeom prst="rect">
              <a:avLst/>
            </a:prstGeom>
          </p:spPr>
          <p:txBody>
            <a:bodyPr anchor="ctr" rtlCol="false" tIns="50800" lIns="50800" bIns="50800" rIns="50800"/>
            <a:lstStyle/>
            <a:p>
              <a:pPr algn="ctr">
                <a:lnSpc>
                  <a:spcPts val="2659"/>
                </a:lnSpc>
                <a:spcBef>
                  <a:spcPct val="0"/>
                </a:spcBef>
              </a:pPr>
            </a:p>
          </p:txBody>
        </p:sp>
      </p:grpSp>
      <p:sp>
        <p:nvSpPr>
          <p:cNvPr name="TextBox 5" id="5"/>
          <p:cNvSpPr txBox="true"/>
          <p:nvPr/>
        </p:nvSpPr>
        <p:spPr>
          <a:xfrm rot="0">
            <a:off x="3668061" y="1634598"/>
            <a:ext cx="11474946" cy="705825"/>
          </a:xfrm>
          <a:prstGeom prst="rect">
            <a:avLst/>
          </a:prstGeom>
        </p:spPr>
        <p:txBody>
          <a:bodyPr anchor="t" rtlCol="false" tIns="0" lIns="0" bIns="0" rIns="0">
            <a:spAutoFit/>
          </a:bodyPr>
          <a:lstStyle/>
          <a:p>
            <a:pPr>
              <a:lnSpc>
                <a:spcPts val="5663"/>
              </a:lnSpc>
            </a:pPr>
            <a:r>
              <a:rPr lang="en-US" sz="4424">
                <a:solidFill>
                  <a:srgbClr val="000000"/>
                </a:solidFill>
                <a:latin typeface="Montserrat Classic Bold"/>
              </a:rPr>
              <a:t>XSS BASED ATTACKS</a:t>
            </a:r>
          </a:p>
        </p:txBody>
      </p:sp>
      <p:grpSp>
        <p:nvGrpSpPr>
          <p:cNvPr name="Group 6" id="6"/>
          <p:cNvGrpSpPr/>
          <p:nvPr/>
        </p:nvGrpSpPr>
        <p:grpSpPr>
          <a:xfrm rot="0">
            <a:off x="15143007" y="-405369"/>
            <a:ext cx="5451088" cy="9663669"/>
            <a:chOff x="0" y="0"/>
            <a:chExt cx="7268118" cy="12884892"/>
          </a:xfrm>
        </p:grpSpPr>
        <p:pic>
          <p:nvPicPr>
            <p:cNvPr name="Picture 7" id="7"/>
            <p:cNvPicPr>
              <a:picLocks noChangeAspect="true"/>
            </p:cNvPicPr>
            <p:nvPr/>
          </p:nvPicPr>
          <p:blipFill>
            <a:blip r:embed="rId2"/>
            <a:srcRect l="7427" t="0" r="7427" b="0"/>
            <a:stretch>
              <a:fillRect/>
            </a:stretch>
          </p:blipFill>
          <p:spPr>
            <a:xfrm flipH="false" flipV="false">
              <a:off x="0" y="0"/>
              <a:ext cx="7268118" cy="12884892"/>
            </a:xfrm>
            <a:prstGeom prst="rect">
              <a:avLst/>
            </a:prstGeom>
          </p:spPr>
        </p:pic>
      </p:grpSp>
      <p:sp>
        <p:nvSpPr>
          <p:cNvPr name="AutoShape 8" id="8"/>
          <p:cNvSpPr/>
          <p:nvPr/>
        </p:nvSpPr>
        <p:spPr>
          <a:xfrm>
            <a:off x="1302854" y="2550562"/>
            <a:ext cx="15956446" cy="0"/>
          </a:xfrm>
          <a:prstGeom prst="line">
            <a:avLst/>
          </a:prstGeom>
          <a:ln cap="flat" w="38100">
            <a:solidFill>
              <a:srgbClr val="000000"/>
            </a:solidFill>
            <a:prstDash val="solid"/>
            <a:headEnd type="none" len="sm" w="sm"/>
            <a:tailEnd type="none" len="sm" w="sm"/>
          </a:ln>
        </p:spPr>
      </p:sp>
      <p:sp>
        <p:nvSpPr>
          <p:cNvPr name="TextBox 9" id="9"/>
          <p:cNvSpPr txBox="true"/>
          <p:nvPr/>
        </p:nvSpPr>
        <p:spPr>
          <a:xfrm rot="0">
            <a:off x="3926627" y="3255994"/>
            <a:ext cx="10434746" cy="3708336"/>
          </a:xfrm>
          <a:prstGeom prst="rect">
            <a:avLst/>
          </a:prstGeom>
        </p:spPr>
        <p:txBody>
          <a:bodyPr anchor="t" rtlCol="false" tIns="0" lIns="0" bIns="0" rIns="0">
            <a:spAutoFit/>
          </a:bodyPr>
          <a:lstStyle/>
          <a:p>
            <a:pPr marL="621254" indent="-310627" lvl="1">
              <a:lnSpc>
                <a:spcPts val="4028"/>
              </a:lnSpc>
              <a:buFont typeface="Arial"/>
              <a:buChar char="•"/>
            </a:pPr>
            <a:r>
              <a:rPr lang="en-US" sz="2877">
                <a:solidFill>
                  <a:srgbClr val="000000"/>
                </a:solidFill>
                <a:latin typeface="Gotham Bold"/>
              </a:rPr>
              <a:t>Impersonate or masquerade as the victim user.</a:t>
            </a:r>
          </a:p>
          <a:p>
            <a:pPr>
              <a:lnSpc>
                <a:spcPts val="1399"/>
              </a:lnSpc>
            </a:pPr>
          </a:p>
          <a:p>
            <a:pPr marL="621254" indent="-310627" lvl="1">
              <a:lnSpc>
                <a:spcPts val="4028"/>
              </a:lnSpc>
              <a:buFont typeface="Arial"/>
              <a:buChar char="•"/>
            </a:pPr>
            <a:r>
              <a:rPr lang="en-US" sz="2877">
                <a:solidFill>
                  <a:srgbClr val="000000"/>
                </a:solidFill>
                <a:latin typeface="Gotham Bold"/>
              </a:rPr>
              <a:t>Carry out any action that the user is able to perform.</a:t>
            </a:r>
          </a:p>
          <a:p>
            <a:pPr>
              <a:lnSpc>
                <a:spcPts val="1399"/>
              </a:lnSpc>
            </a:pPr>
          </a:p>
          <a:p>
            <a:pPr marL="621254" indent="-310627" lvl="1">
              <a:lnSpc>
                <a:spcPts val="4028"/>
              </a:lnSpc>
              <a:buFont typeface="Arial"/>
              <a:buChar char="•"/>
            </a:pPr>
            <a:r>
              <a:rPr lang="en-US" sz="2877">
                <a:solidFill>
                  <a:srgbClr val="000000"/>
                </a:solidFill>
                <a:latin typeface="Gotham Bold"/>
              </a:rPr>
              <a:t>Read any data that the user is able to access.</a:t>
            </a:r>
          </a:p>
          <a:p>
            <a:pPr>
              <a:lnSpc>
                <a:spcPts val="1399"/>
              </a:lnSpc>
            </a:pPr>
          </a:p>
          <a:p>
            <a:pPr marL="621254" indent="-310627" lvl="1">
              <a:lnSpc>
                <a:spcPts val="4028"/>
              </a:lnSpc>
              <a:buFont typeface="Arial"/>
              <a:buChar char="•"/>
            </a:pPr>
            <a:r>
              <a:rPr lang="en-US" sz="2877">
                <a:solidFill>
                  <a:srgbClr val="000000"/>
                </a:solidFill>
                <a:latin typeface="Gotham Bold"/>
              </a:rPr>
              <a:t>Capture the user's login credentials.</a:t>
            </a:r>
          </a:p>
          <a:p>
            <a:pPr>
              <a:lnSpc>
                <a:spcPts val="1399"/>
              </a:lnSpc>
            </a:pPr>
          </a:p>
          <a:p>
            <a:pPr marL="621254" indent="-310627" lvl="1">
              <a:lnSpc>
                <a:spcPts val="4028"/>
              </a:lnSpc>
              <a:buFont typeface="Arial"/>
              <a:buChar char="•"/>
            </a:pPr>
            <a:r>
              <a:rPr lang="en-US" sz="2877">
                <a:solidFill>
                  <a:srgbClr val="000000"/>
                </a:solidFill>
                <a:latin typeface="Gotham Bold"/>
              </a:rPr>
              <a:t>Perform virtual defacement of the web site.</a:t>
            </a:r>
          </a:p>
          <a:p>
            <a:pPr>
              <a:lnSpc>
                <a:spcPts val="4028"/>
              </a:lnSpc>
            </a:pP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415970" y="9123997"/>
            <a:ext cx="19643008" cy="1271722"/>
            <a:chOff x="0" y="0"/>
            <a:chExt cx="5173467" cy="334939"/>
          </a:xfrm>
        </p:grpSpPr>
        <p:sp>
          <p:nvSpPr>
            <p:cNvPr name="Freeform 3" id="3"/>
            <p:cNvSpPr/>
            <p:nvPr/>
          </p:nvSpPr>
          <p:spPr>
            <a:xfrm flipH="false" flipV="false" rot="0">
              <a:off x="0" y="0"/>
              <a:ext cx="5173467" cy="334939"/>
            </a:xfrm>
            <a:custGeom>
              <a:avLst/>
              <a:gdLst/>
              <a:ahLst/>
              <a:cxnLst/>
              <a:rect r="r" b="b" t="t" l="l"/>
              <a:pathLst>
                <a:path h="334939" w="5173467">
                  <a:moveTo>
                    <a:pt x="0" y="0"/>
                  </a:moveTo>
                  <a:lnTo>
                    <a:pt x="5173467" y="0"/>
                  </a:lnTo>
                  <a:lnTo>
                    <a:pt x="5173467" y="334939"/>
                  </a:lnTo>
                  <a:lnTo>
                    <a:pt x="0" y="334939"/>
                  </a:lnTo>
                  <a:close/>
                </a:path>
              </a:pathLst>
            </a:custGeom>
            <a:solidFill>
              <a:srgbClr val="000000"/>
            </a:solidFill>
          </p:spPr>
        </p:sp>
        <p:sp>
          <p:nvSpPr>
            <p:cNvPr name="TextBox 4" id="4"/>
            <p:cNvSpPr txBox="true"/>
            <p:nvPr/>
          </p:nvSpPr>
          <p:spPr>
            <a:xfrm>
              <a:off x="0" y="-38100"/>
              <a:ext cx="5173467" cy="373039"/>
            </a:xfrm>
            <a:prstGeom prst="rect">
              <a:avLst/>
            </a:prstGeom>
          </p:spPr>
          <p:txBody>
            <a:bodyPr anchor="ctr" rtlCol="false" tIns="50800" lIns="50800" bIns="50800" rIns="50800"/>
            <a:lstStyle/>
            <a:p>
              <a:pPr algn="ctr">
                <a:lnSpc>
                  <a:spcPts val="2659"/>
                </a:lnSpc>
                <a:spcBef>
                  <a:spcPct val="0"/>
                </a:spcBef>
              </a:pPr>
            </a:p>
          </p:txBody>
        </p:sp>
      </p:grpSp>
      <p:sp>
        <p:nvSpPr>
          <p:cNvPr name="TextBox 5" id="5"/>
          <p:cNvSpPr txBox="true"/>
          <p:nvPr/>
        </p:nvSpPr>
        <p:spPr>
          <a:xfrm rot="0">
            <a:off x="3668061" y="1634598"/>
            <a:ext cx="11474946" cy="705825"/>
          </a:xfrm>
          <a:prstGeom prst="rect">
            <a:avLst/>
          </a:prstGeom>
        </p:spPr>
        <p:txBody>
          <a:bodyPr anchor="t" rtlCol="false" tIns="0" lIns="0" bIns="0" rIns="0">
            <a:spAutoFit/>
          </a:bodyPr>
          <a:lstStyle/>
          <a:p>
            <a:pPr>
              <a:lnSpc>
                <a:spcPts val="5663"/>
              </a:lnSpc>
            </a:pPr>
            <a:r>
              <a:rPr lang="en-US" sz="4424">
                <a:solidFill>
                  <a:srgbClr val="000000"/>
                </a:solidFill>
                <a:latin typeface="Montserrat Classic Bold"/>
              </a:rPr>
              <a:t>PREVENT XSS INJECTION</a:t>
            </a:r>
          </a:p>
        </p:txBody>
      </p:sp>
      <p:grpSp>
        <p:nvGrpSpPr>
          <p:cNvPr name="Group 6" id="6"/>
          <p:cNvGrpSpPr/>
          <p:nvPr/>
        </p:nvGrpSpPr>
        <p:grpSpPr>
          <a:xfrm rot="0">
            <a:off x="15412903" y="-421040"/>
            <a:ext cx="2875097" cy="9545038"/>
            <a:chOff x="0" y="0"/>
            <a:chExt cx="3833463" cy="12726717"/>
          </a:xfrm>
        </p:grpSpPr>
        <p:pic>
          <p:nvPicPr>
            <p:cNvPr name="Picture 7" id="7"/>
            <p:cNvPicPr>
              <a:picLocks noChangeAspect="true"/>
            </p:cNvPicPr>
            <p:nvPr/>
          </p:nvPicPr>
          <p:blipFill>
            <a:blip r:embed="rId2"/>
            <a:srcRect l="27266" t="0" r="27266" b="0"/>
            <a:stretch>
              <a:fillRect/>
            </a:stretch>
          </p:blipFill>
          <p:spPr>
            <a:xfrm flipH="false" flipV="false">
              <a:off x="0" y="0"/>
              <a:ext cx="3833463" cy="12726717"/>
            </a:xfrm>
            <a:prstGeom prst="rect">
              <a:avLst/>
            </a:prstGeom>
          </p:spPr>
        </p:pic>
      </p:grpSp>
      <p:sp>
        <p:nvSpPr>
          <p:cNvPr name="AutoShape 8" id="8"/>
          <p:cNvSpPr/>
          <p:nvPr/>
        </p:nvSpPr>
        <p:spPr>
          <a:xfrm>
            <a:off x="1302854" y="2550562"/>
            <a:ext cx="15956446" cy="0"/>
          </a:xfrm>
          <a:prstGeom prst="line">
            <a:avLst/>
          </a:prstGeom>
          <a:ln cap="flat" w="38100">
            <a:solidFill>
              <a:srgbClr val="000000"/>
            </a:solidFill>
            <a:prstDash val="solid"/>
            <a:headEnd type="none" len="sm" w="sm"/>
            <a:tailEnd type="none" len="sm" w="sm"/>
          </a:ln>
        </p:spPr>
      </p:sp>
      <p:sp>
        <p:nvSpPr>
          <p:cNvPr name="TextBox 9" id="9"/>
          <p:cNvSpPr txBox="true"/>
          <p:nvPr/>
        </p:nvSpPr>
        <p:spPr>
          <a:xfrm rot="0">
            <a:off x="5673465" y="4195871"/>
            <a:ext cx="6941069" cy="1847633"/>
          </a:xfrm>
          <a:prstGeom prst="rect">
            <a:avLst/>
          </a:prstGeom>
        </p:spPr>
        <p:txBody>
          <a:bodyPr anchor="t" rtlCol="false" tIns="0" lIns="0" bIns="0" rIns="0">
            <a:spAutoFit/>
          </a:bodyPr>
          <a:lstStyle/>
          <a:p>
            <a:pPr marL="568579" indent="-284289" lvl="1">
              <a:lnSpc>
                <a:spcPts val="3686"/>
              </a:lnSpc>
              <a:buFont typeface="Arial"/>
              <a:buChar char="•"/>
            </a:pPr>
            <a:r>
              <a:rPr lang="en-US" sz="2633">
                <a:solidFill>
                  <a:srgbClr val="000000"/>
                </a:solidFill>
                <a:latin typeface="Gotham Bold"/>
              </a:rPr>
              <a:t>Filter input on arrival.</a:t>
            </a:r>
          </a:p>
          <a:p>
            <a:pPr marL="568579" indent="-284289" lvl="1">
              <a:lnSpc>
                <a:spcPts val="3686"/>
              </a:lnSpc>
              <a:buFont typeface="Arial"/>
              <a:buChar char="•"/>
            </a:pPr>
            <a:r>
              <a:rPr lang="en-US" sz="2633">
                <a:solidFill>
                  <a:srgbClr val="000000"/>
                </a:solidFill>
                <a:latin typeface="Gotham Bold"/>
              </a:rPr>
              <a:t>Encode data on output.</a:t>
            </a:r>
          </a:p>
          <a:p>
            <a:pPr marL="568579" indent="-284289" lvl="1">
              <a:lnSpc>
                <a:spcPts val="3686"/>
              </a:lnSpc>
              <a:buFont typeface="Arial"/>
              <a:buChar char="•"/>
            </a:pPr>
            <a:r>
              <a:rPr lang="en-US" sz="2633">
                <a:solidFill>
                  <a:srgbClr val="000000"/>
                </a:solidFill>
                <a:latin typeface="Gotham Bold"/>
              </a:rPr>
              <a:t>Use appropriate response headers.</a:t>
            </a:r>
          </a:p>
          <a:p>
            <a:pPr marL="568579" indent="-284289" lvl="1">
              <a:lnSpc>
                <a:spcPts val="3686"/>
              </a:lnSpc>
              <a:buFont typeface="Arial"/>
              <a:buChar char="•"/>
            </a:pPr>
            <a:r>
              <a:rPr lang="en-US" sz="2633">
                <a:solidFill>
                  <a:srgbClr val="000000"/>
                </a:solidFill>
                <a:latin typeface="Gotham Bold"/>
              </a:rPr>
              <a:t>Content Security Policy.</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2696616" y="2501647"/>
            <a:ext cx="12894768" cy="2223386"/>
          </a:xfrm>
          <a:prstGeom prst="rect">
            <a:avLst/>
          </a:prstGeom>
        </p:spPr>
        <p:txBody>
          <a:bodyPr anchor="t" rtlCol="false" tIns="0" lIns="0" bIns="0" rIns="0">
            <a:spAutoFit/>
          </a:bodyPr>
          <a:lstStyle/>
          <a:p>
            <a:pPr algn="ctr">
              <a:lnSpc>
                <a:spcPts val="18151"/>
              </a:lnSpc>
              <a:spcBef>
                <a:spcPct val="0"/>
              </a:spcBef>
            </a:pPr>
            <a:r>
              <a:rPr lang="en-US" sz="12965">
                <a:solidFill>
                  <a:srgbClr val="000000"/>
                </a:solidFill>
                <a:latin typeface="Montserrat Classic Bold"/>
              </a:rPr>
              <a:t>THANK YOU</a:t>
            </a:r>
          </a:p>
        </p:txBody>
      </p:sp>
      <p:sp>
        <p:nvSpPr>
          <p:cNvPr name="AutoShape 3" id="3"/>
          <p:cNvSpPr/>
          <p:nvPr/>
        </p:nvSpPr>
        <p:spPr>
          <a:xfrm rot="0">
            <a:off x="7775502" y="4952216"/>
            <a:ext cx="2736996" cy="0"/>
          </a:xfrm>
          <a:prstGeom prst="line">
            <a:avLst/>
          </a:prstGeom>
          <a:ln cap="flat" w="38100">
            <a:solidFill>
              <a:srgbClr val="000000"/>
            </a:solidFill>
            <a:prstDash val="solid"/>
            <a:headEnd type="none" len="sm" w="sm"/>
            <a:tailEnd type="none" len="sm" w="sm"/>
          </a:ln>
        </p:spPr>
      </p:sp>
      <p:grpSp>
        <p:nvGrpSpPr>
          <p:cNvPr name="Group 4" id="4"/>
          <p:cNvGrpSpPr/>
          <p:nvPr/>
        </p:nvGrpSpPr>
        <p:grpSpPr>
          <a:xfrm rot="0">
            <a:off x="7993952" y="9258300"/>
            <a:ext cx="10294048" cy="678107"/>
            <a:chOff x="0" y="0"/>
            <a:chExt cx="2711190" cy="178596"/>
          </a:xfrm>
        </p:grpSpPr>
        <p:sp>
          <p:nvSpPr>
            <p:cNvPr name="Freeform 5" id="5"/>
            <p:cNvSpPr/>
            <p:nvPr/>
          </p:nvSpPr>
          <p:spPr>
            <a:xfrm flipH="false" flipV="false" rot="0">
              <a:off x="0" y="0"/>
              <a:ext cx="2711190" cy="178596"/>
            </a:xfrm>
            <a:custGeom>
              <a:avLst/>
              <a:gdLst/>
              <a:ahLst/>
              <a:cxnLst/>
              <a:rect r="r" b="b" t="t" l="l"/>
              <a:pathLst>
                <a:path h="178596" w="2711190">
                  <a:moveTo>
                    <a:pt x="0" y="0"/>
                  </a:moveTo>
                  <a:lnTo>
                    <a:pt x="2711190" y="0"/>
                  </a:lnTo>
                  <a:lnTo>
                    <a:pt x="2711190" y="178596"/>
                  </a:lnTo>
                  <a:lnTo>
                    <a:pt x="0" y="178596"/>
                  </a:lnTo>
                  <a:close/>
                </a:path>
              </a:pathLst>
            </a:custGeom>
            <a:solidFill>
              <a:srgbClr val="000000"/>
            </a:solidFill>
          </p:spPr>
        </p:sp>
        <p:sp>
          <p:nvSpPr>
            <p:cNvPr name="TextBox 6" id="6"/>
            <p:cNvSpPr txBox="true"/>
            <p:nvPr/>
          </p:nvSpPr>
          <p:spPr>
            <a:xfrm>
              <a:off x="0" y="-38100"/>
              <a:ext cx="2711190" cy="216696"/>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0">
            <a:off x="0" y="365510"/>
            <a:ext cx="10294048" cy="678107"/>
            <a:chOff x="0" y="0"/>
            <a:chExt cx="2711190" cy="178596"/>
          </a:xfrm>
        </p:grpSpPr>
        <p:sp>
          <p:nvSpPr>
            <p:cNvPr name="Freeform 8" id="8"/>
            <p:cNvSpPr/>
            <p:nvPr/>
          </p:nvSpPr>
          <p:spPr>
            <a:xfrm flipH="false" flipV="false" rot="0">
              <a:off x="0" y="0"/>
              <a:ext cx="2711190" cy="178596"/>
            </a:xfrm>
            <a:custGeom>
              <a:avLst/>
              <a:gdLst/>
              <a:ahLst/>
              <a:cxnLst/>
              <a:rect r="r" b="b" t="t" l="l"/>
              <a:pathLst>
                <a:path h="178596" w="2711190">
                  <a:moveTo>
                    <a:pt x="0" y="0"/>
                  </a:moveTo>
                  <a:lnTo>
                    <a:pt x="2711190" y="0"/>
                  </a:lnTo>
                  <a:lnTo>
                    <a:pt x="2711190" y="178596"/>
                  </a:lnTo>
                  <a:lnTo>
                    <a:pt x="0" y="178596"/>
                  </a:lnTo>
                  <a:close/>
                </a:path>
              </a:pathLst>
            </a:custGeom>
            <a:solidFill>
              <a:srgbClr val="000000"/>
            </a:solidFill>
          </p:spPr>
        </p:sp>
        <p:sp>
          <p:nvSpPr>
            <p:cNvPr name="TextBox 9" id="9"/>
            <p:cNvSpPr txBox="true"/>
            <p:nvPr/>
          </p:nvSpPr>
          <p:spPr>
            <a:xfrm>
              <a:off x="0" y="-38100"/>
              <a:ext cx="2711190" cy="216696"/>
            </a:xfrm>
            <a:prstGeom prst="rect">
              <a:avLst/>
            </a:prstGeom>
          </p:spPr>
          <p:txBody>
            <a:bodyPr anchor="ctr" rtlCol="false" tIns="50800" lIns="50800" bIns="50800" rIns="50800"/>
            <a:lstStyle/>
            <a:p>
              <a:pPr algn="ctr">
                <a:lnSpc>
                  <a:spcPts val="2659"/>
                </a:lnSpc>
              </a:pPr>
            </a:p>
          </p:txBody>
        </p:sp>
      </p:grpSp>
      <p:sp>
        <p:nvSpPr>
          <p:cNvPr name="Freeform 10" id="10"/>
          <p:cNvSpPr/>
          <p:nvPr/>
        </p:nvSpPr>
        <p:spPr>
          <a:xfrm flipH="false" flipV="false" rot="0">
            <a:off x="6398354" y="5143500"/>
            <a:ext cx="5491293" cy="2525514"/>
          </a:xfrm>
          <a:custGeom>
            <a:avLst/>
            <a:gdLst/>
            <a:ahLst/>
            <a:cxnLst/>
            <a:rect r="r" b="b" t="t" l="l"/>
            <a:pathLst>
              <a:path h="2525514" w="5491293">
                <a:moveTo>
                  <a:pt x="0" y="0"/>
                </a:moveTo>
                <a:lnTo>
                  <a:pt x="5491292" y="0"/>
                </a:lnTo>
                <a:lnTo>
                  <a:pt x="5491292" y="2525514"/>
                </a:lnTo>
                <a:lnTo>
                  <a:pt x="0" y="2525514"/>
                </a:lnTo>
                <a:lnTo>
                  <a:pt x="0" y="0"/>
                </a:lnTo>
                <a:close/>
              </a:path>
            </a:pathLst>
          </a:custGeom>
          <a:blipFill>
            <a:blip r:embed="rId2"/>
            <a:stretch>
              <a:fillRect l="-10801" t="-89919" r="-12962" b="-79183"/>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082503" y="1608125"/>
            <a:ext cx="10122995" cy="877570"/>
          </a:xfrm>
          <a:prstGeom prst="rect">
            <a:avLst/>
          </a:prstGeom>
        </p:spPr>
        <p:txBody>
          <a:bodyPr anchor="t" rtlCol="false" tIns="0" lIns="0" bIns="0" rIns="0">
            <a:spAutoFit/>
          </a:bodyPr>
          <a:lstStyle/>
          <a:p>
            <a:pPr>
              <a:lnSpc>
                <a:spcPts val="7040"/>
              </a:lnSpc>
            </a:pPr>
            <a:r>
              <a:rPr lang="en-US" sz="5500">
                <a:solidFill>
                  <a:srgbClr val="000000"/>
                </a:solidFill>
                <a:latin typeface="Montserrat Classic Bold"/>
              </a:rPr>
              <a:t>WHAT IS CYBERSECURITY?</a:t>
            </a:r>
          </a:p>
        </p:txBody>
      </p:sp>
      <p:sp>
        <p:nvSpPr>
          <p:cNvPr name="TextBox 3" id="3"/>
          <p:cNvSpPr txBox="true"/>
          <p:nvPr/>
        </p:nvSpPr>
        <p:spPr>
          <a:xfrm rot="0">
            <a:off x="4608792" y="3627719"/>
            <a:ext cx="8780012" cy="4011827"/>
          </a:xfrm>
          <a:prstGeom prst="rect">
            <a:avLst/>
          </a:prstGeom>
        </p:spPr>
        <p:txBody>
          <a:bodyPr anchor="t" rtlCol="false" tIns="0" lIns="0" bIns="0" rIns="0">
            <a:spAutoFit/>
          </a:bodyPr>
          <a:lstStyle/>
          <a:p>
            <a:pPr marL="551418" indent="-275709" lvl="1">
              <a:lnSpc>
                <a:spcPts val="3575"/>
              </a:lnSpc>
              <a:buFont typeface="Arial"/>
              <a:buChar char="•"/>
            </a:pPr>
            <a:r>
              <a:rPr lang="en-US" sz="2554">
                <a:solidFill>
                  <a:srgbClr val="000000"/>
                </a:solidFill>
                <a:latin typeface="Montserrat"/>
              </a:rPr>
              <a:t>Cybersecurity is all about protecting things in the digital world from attacks.</a:t>
            </a:r>
          </a:p>
          <a:p>
            <a:pPr marL="551418" indent="-275709" lvl="1">
              <a:lnSpc>
                <a:spcPts val="3575"/>
              </a:lnSpc>
              <a:buFont typeface="Arial"/>
              <a:buChar char="•"/>
            </a:pPr>
            <a:r>
              <a:rPr lang="en-US" sz="2554">
                <a:solidFill>
                  <a:srgbClr val="000000"/>
                </a:solidFill>
                <a:latin typeface="Montserrat"/>
              </a:rPr>
              <a:t>People who try to steal information, cause damage, or disrupt things with cyberattacks are called cyber criminals. </a:t>
            </a:r>
          </a:p>
          <a:p>
            <a:pPr marL="551418" indent="-275709" lvl="1">
              <a:lnSpc>
                <a:spcPts val="3575"/>
              </a:lnSpc>
              <a:buFont typeface="Arial"/>
              <a:buChar char="•"/>
            </a:pPr>
            <a:r>
              <a:rPr lang="en-US" sz="2554">
                <a:solidFill>
                  <a:srgbClr val="000000"/>
                </a:solidFill>
                <a:latin typeface="Montserrat"/>
              </a:rPr>
              <a:t>Cybersecurity aims to stop them from being successful.</a:t>
            </a:r>
          </a:p>
          <a:p>
            <a:pPr marL="551418" indent="-275709" lvl="1">
              <a:lnSpc>
                <a:spcPts val="3575"/>
              </a:lnSpc>
              <a:buFont typeface="Arial"/>
              <a:buChar char="•"/>
            </a:pPr>
            <a:r>
              <a:rPr lang="en-US" sz="2554">
                <a:solidFill>
                  <a:srgbClr val="000000"/>
                </a:solidFill>
                <a:latin typeface="Montserrat"/>
              </a:rPr>
              <a:t>The Most Precious thing to save is </a:t>
            </a:r>
            <a:r>
              <a:rPr lang="en-US" sz="2554">
                <a:solidFill>
                  <a:srgbClr val="FF3131"/>
                </a:solidFill>
                <a:latin typeface="Montserrat Bold"/>
              </a:rPr>
              <a:t>USER DATA</a:t>
            </a:r>
          </a:p>
          <a:p>
            <a:pPr>
              <a:lnSpc>
                <a:spcPts val="3575"/>
              </a:lnSpc>
            </a:pPr>
          </a:p>
        </p:txBody>
      </p:sp>
      <p:sp>
        <p:nvSpPr>
          <p:cNvPr name="TextBox 4" id="4"/>
          <p:cNvSpPr txBox="true"/>
          <p:nvPr/>
        </p:nvSpPr>
        <p:spPr>
          <a:xfrm rot="0">
            <a:off x="11844893" y="2944834"/>
            <a:ext cx="1431939" cy="405765"/>
          </a:xfrm>
          <a:prstGeom prst="rect">
            <a:avLst/>
          </a:prstGeom>
        </p:spPr>
        <p:txBody>
          <a:bodyPr anchor="t" rtlCol="false" tIns="0" lIns="0" bIns="0" rIns="0">
            <a:spAutoFit/>
          </a:bodyPr>
          <a:lstStyle/>
          <a:p>
            <a:pPr algn="ctr">
              <a:lnSpc>
                <a:spcPts val="3359"/>
              </a:lnSpc>
              <a:spcBef>
                <a:spcPct val="0"/>
              </a:spcBef>
            </a:pPr>
            <a:r>
              <a:rPr lang="en-US" sz="2399">
                <a:solidFill>
                  <a:srgbClr val="FFFFFF"/>
                </a:solidFill>
                <a:latin typeface="Montserrat Classic"/>
              </a:rPr>
              <a:t>LEARN</a:t>
            </a:r>
          </a:p>
        </p:txBody>
      </p:sp>
      <p:sp>
        <p:nvSpPr>
          <p:cNvPr name="TextBox 5" id="5"/>
          <p:cNvSpPr txBox="true"/>
          <p:nvPr/>
        </p:nvSpPr>
        <p:spPr>
          <a:xfrm rot="0">
            <a:off x="13791181" y="9085897"/>
            <a:ext cx="4496819" cy="306705"/>
          </a:xfrm>
          <a:prstGeom prst="rect">
            <a:avLst/>
          </a:prstGeom>
        </p:spPr>
        <p:txBody>
          <a:bodyPr anchor="t" rtlCol="false" tIns="0" lIns="0" bIns="0" rIns="0">
            <a:spAutoFit/>
          </a:bodyPr>
          <a:lstStyle/>
          <a:p>
            <a:pPr algn="ctr">
              <a:lnSpc>
                <a:spcPts val="2519"/>
              </a:lnSpc>
              <a:spcBef>
                <a:spcPct val="0"/>
              </a:spcBef>
            </a:pPr>
            <a:r>
              <a:rPr lang="en-US" sz="1799" spc="899">
                <a:solidFill>
                  <a:srgbClr val="FFFFFF"/>
                </a:solidFill>
                <a:latin typeface="Montserrat"/>
              </a:rPr>
              <a:t>PRESENTATION</a:t>
            </a:r>
          </a:p>
        </p:txBody>
      </p:sp>
      <p:grpSp>
        <p:nvGrpSpPr>
          <p:cNvPr name="Group 6" id="6"/>
          <p:cNvGrpSpPr/>
          <p:nvPr/>
        </p:nvGrpSpPr>
        <p:grpSpPr>
          <a:xfrm rot="-10800000">
            <a:off x="-822706" y="8829195"/>
            <a:ext cx="19643008" cy="2915611"/>
            <a:chOff x="0" y="0"/>
            <a:chExt cx="5173467" cy="767898"/>
          </a:xfrm>
        </p:grpSpPr>
        <p:sp>
          <p:nvSpPr>
            <p:cNvPr name="Freeform 7" id="7"/>
            <p:cNvSpPr/>
            <p:nvPr/>
          </p:nvSpPr>
          <p:spPr>
            <a:xfrm flipH="false" flipV="false" rot="0">
              <a:off x="0" y="0"/>
              <a:ext cx="5173467" cy="767898"/>
            </a:xfrm>
            <a:custGeom>
              <a:avLst/>
              <a:gdLst/>
              <a:ahLst/>
              <a:cxnLst/>
              <a:rect r="r" b="b" t="t" l="l"/>
              <a:pathLst>
                <a:path h="767898" w="5173467">
                  <a:moveTo>
                    <a:pt x="0" y="0"/>
                  </a:moveTo>
                  <a:lnTo>
                    <a:pt x="5173467" y="0"/>
                  </a:lnTo>
                  <a:lnTo>
                    <a:pt x="5173467" y="767898"/>
                  </a:lnTo>
                  <a:lnTo>
                    <a:pt x="0" y="767898"/>
                  </a:lnTo>
                  <a:close/>
                </a:path>
              </a:pathLst>
            </a:custGeom>
            <a:solidFill>
              <a:srgbClr val="000000"/>
            </a:solidFill>
          </p:spPr>
        </p:sp>
        <p:sp>
          <p:nvSpPr>
            <p:cNvPr name="TextBox 8" id="8"/>
            <p:cNvSpPr txBox="true"/>
            <p:nvPr/>
          </p:nvSpPr>
          <p:spPr>
            <a:xfrm>
              <a:off x="0" y="-38100"/>
              <a:ext cx="5173467" cy="805998"/>
            </a:xfrm>
            <a:prstGeom prst="rect">
              <a:avLst/>
            </a:prstGeom>
          </p:spPr>
          <p:txBody>
            <a:bodyPr anchor="ctr" rtlCol="false" tIns="50800" lIns="50800" bIns="50800" rIns="50800"/>
            <a:lstStyle/>
            <a:p>
              <a:pPr algn="ctr">
                <a:lnSpc>
                  <a:spcPts val="2659"/>
                </a:lnSpc>
                <a:spcBef>
                  <a:spcPct val="0"/>
                </a:spcBef>
              </a:pPr>
            </a:p>
          </p:txBody>
        </p:sp>
      </p:grpSp>
      <p:grpSp>
        <p:nvGrpSpPr>
          <p:cNvPr name="Group 9" id="9"/>
          <p:cNvGrpSpPr/>
          <p:nvPr/>
        </p:nvGrpSpPr>
        <p:grpSpPr>
          <a:xfrm rot="0">
            <a:off x="16148961" y="0"/>
            <a:ext cx="2220678" cy="8829195"/>
            <a:chOff x="0" y="0"/>
            <a:chExt cx="2960904" cy="11772259"/>
          </a:xfrm>
        </p:grpSpPr>
        <p:pic>
          <p:nvPicPr>
            <p:cNvPr name="Picture 10" id="10"/>
            <p:cNvPicPr>
              <a:picLocks noChangeAspect="true"/>
            </p:cNvPicPr>
            <p:nvPr/>
          </p:nvPicPr>
          <p:blipFill>
            <a:blip r:embed="rId2"/>
            <a:srcRect l="41616" t="0" r="41616" b="0"/>
            <a:stretch>
              <a:fillRect/>
            </a:stretch>
          </p:blipFill>
          <p:spPr>
            <a:xfrm flipH="false" flipV="false">
              <a:off x="0" y="0"/>
              <a:ext cx="2960904" cy="11772259"/>
            </a:xfrm>
            <a:prstGeom prst="rect">
              <a:avLst/>
            </a:prstGeom>
          </p:spPr>
        </p:pic>
      </p:grpSp>
      <p:sp>
        <p:nvSpPr>
          <p:cNvPr name="AutoShape 11" id="11"/>
          <p:cNvSpPr/>
          <p:nvPr/>
        </p:nvSpPr>
        <p:spPr>
          <a:xfrm>
            <a:off x="1302854" y="2550562"/>
            <a:ext cx="15956446" cy="0"/>
          </a:xfrm>
          <a:prstGeom prst="line">
            <a:avLst/>
          </a:prstGeom>
          <a:ln cap="flat" w="38100">
            <a:solidFill>
              <a:srgbClr val="000000"/>
            </a:solidFill>
            <a:prstDash val="solid"/>
            <a:headEnd type="none" len="sm" w="sm"/>
            <a:tailEnd type="none" len="sm" w="sm"/>
          </a:ln>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4082503" y="1608125"/>
            <a:ext cx="10444994" cy="877570"/>
          </a:xfrm>
          <a:prstGeom prst="rect">
            <a:avLst/>
          </a:prstGeom>
        </p:spPr>
        <p:txBody>
          <a:bodyPr anchor="t" rtlCol="false" tIns="0" lIns="0" bIns="0" rIns="0">
            <a:spAutoFit/>
          </a:bodyPr>
          <a:lstStyle/>
          <a:p>
            <a:pPr>
              <a:lnSpc>
                <a:spcPts val="7040"/>
              </a:lnSpc>
            </a:pPr>
            <a:r>
              <a:rPr lang="en-US" sz="5500">
                <a:solidFill>
                  <a:srgbClr val="000000"/>
                </a:solidFill>
                <a:latin typeface="Montserrat Classic Bold"/>
              </a:rPr>
              <a:t>WHAT IS WEB APPLICATION?</a:t>
            </a:r>
          </a:p>
        </p:txBody>
      </p:sp>
      <p:sp>
        <p:nvSpPr>
          <p:cNvPr name="TextBox 3" id="3"/>
          <p:cNvSpPr txBox="true"/>
          <p:nvPr/>
        </p:nvSpPr>
        <p:spPr>
          <a:xfrm rot="0">
            <a:off x="1028700" y="2944834"/>
            <a:ext cx="8780012" cy="2221127"/>
          </a:xfrm>
          <a:prstGeom prst="rect">
            <a:avLst/>
          </a:prstGeom>
        </p:spPr>
        <p:txBody>
          <a:bodyPr anchor="t" rtlCol="false" tIns="0" lIns="0" bIns="0" rIns="0">
            <a:spAutoFit/>
          </a:bodyPr>
          <a:lstStyle/>
          <a:p>
            <a:pPr marL="551418" indent="-275709" lvl="1">
              <a:lnSpc>
                <a:spcPts val="3575"/>
              </a:lnSpc>
              <a:buFont typeface="Arial"/>
              <a:buChar char="•"/>
            </a:pPr>
            <a:r>
              <a:rPr lang="en-US" sz="2554">
                <a:solidFill>
                  <a:srgbClr val="000000"/>
                </a:solidFill>
                <a:latin typeface="Montserrat Bold Italics"/>
              </a:rPr>
              <a:t>Are Websites and Web Applications Same?</a:t>
            </a:r>
          </a:p>
          <a:p>
            <a:pPr marL="1102836" indent="-367612" lvl="2">
              <a:lnSpc>
                <a:spcPts val="3575"/>
              </a:lnSpc>
              <a:buFont typeface="Arial"/>
              <a:buChar char="⚬"/>
            </a:pPr>
            <a:r>
              <a:rPr lang="en-US" sz="2554">
                <a:solidFill>
                  <a:srgbClr val="000000"/>
                </a:solidFill>
                <a:latin typeface="Montserrat"/>
              </a:rPr>
              <a:t>Web Application is a special website that can perform more complex functions than just displaying information.</a:t>
            </a:r>
          </a:p>
          <a:p>
            <a:pPr>
              <a:lnSpc>
                <a:spcPts val="3575"/>
              </a:lnSpc>
            </a:pPr>
          </a:p>
        </p:txBody>
      </p:sp>
      <p:sp>
        <p:nvSpPr>
          <p:cNvPr name="TextBox 4" id="4"/>
          <p:cNvSpPr txBox="true"/>
          <p:nvPr/>
        </p:nvSpPr>
        <p:spPr>
          <a:xfrm rot="0">
            <a:off x="11844893" y="2944834"/>
            <a:ext cx="1431939" cy="405765"/>
          </a:xfrm>
          <a:prstGeom prst="rect">
            <a:avLst/>
          </a:prstGeom>
        </p:spPr>
        <p:txBody>
          <a:bodyPr anchor="t" rtlCol="false" tIns="0" lIns="0" bIns="0" rIns="0">
            <a:spAutoFit/>
          </a:bodyPr>
          <a:lstStyle/>
          <a:p>
            <a:pPr algn="ctr">
              <a:lnSpc>
                <a:spcPts val="3359"/>
              </a:lnSpc>
              <a:spcBef>
                <a:spcPct val="0"/>
              </a:spcBef>
            </a:pPr>
            <a:r>
              <a:rPr lang="en-US" sz="2399">
                <a:solidFill>
                  <a:srgbClr val="FFFFFF"/>
                </a:solidFill>
                <a:latin typeface="Montserrat Classic"/>
              </a:rPr>
              <a:t>LEARN</a:t>
            </a:r>
          </a:p>
        </p:txBody>
      </p:sp>
      <p:sp>
        <p:nvSpPr>
          <p:cNvPr name="TextBox 5" id="5"/>
          <p:cNvSpPr txBox="true"/>
          <p:nvPr/>
        </p:nvSpPr>
        <p:spPr>
          <a:xfrm rot="0">
            <a:off x="13791181" y="9085897"/>
            <a:ext cx="4496819" cy="306705"/>
          </a:xfrm>
          <a:prstGeom prst="rect">
            <a:avLst/>
          </a:prstGeom>
        </p:spPr>
        <p:txBody>
          <a:bodyPr anchor="t" rtlCol="false" tIns="0" lIns="0" bIns="0" rIns="0">
            <a:spAutoFit/>
          </a:bodyPr>
          <a:lstStyle/>
          <a:p>
            <a:pPr algn="ctr">
              <a:lnSpc>
                <a:spcPts val="2519"/>
              </a:lnSpc>
              <a:spcBef>
                <a:spcPct val="0"/>
              </a:spcBef>
            </a:pPr>
            <a:r>
              <a:rPr lang="en-US" sz="1799" spc="899">
                <a:solidFill>
                  <a:srgbClr val="FFFFFF"/>
                </a:solidFill>
                <a:latin typeface="Montserrat"/>
              </a:rPr>
              <a:t>PRESENTATION</a:t>
            </a:r>
          </a:p>
        </p:txBody>
      </p:sp>
      <p:grpSp>
        <p:nvGrpSpPr>
          <p:cNvPr name="Group 6" id="6"/>
          <p:cNvGrpSpPr/>
          <p:nvPr/>
        </p:nvGrpSpPr>
        <p:grpSpPr>
          <a:xfrm rot="-10800000">
            <a:off x="-822706" y="8829195"/>
            <a:ext cx="19643008" cy="2915611"/>
            <a:chOff x="0" y="0"/>
            <a:chExt cx="5173467" cy="767898"/>
          </a:xfrm>
        </p:grpSpPr>
        <p:sp>
          <p:nvSpPr>
            <p:cNvPr name="Freeform 7" id="7"/>
            <p:cNvSpPr/>
            <p:nvPr/>
          </p:nvSpPr>
          <p:spPr>
            <a:xfrm flipH="false" flipV="false" rot="0">
              <a:off x="0" y="0"/>
              <a:ext cx="5173467" cy="767898"/>
            </a:xfrm>
            <a:custGeom>
              <a:avLst/>
              <a:gdLst/>
              <a:ahLst/>
              <a:cxnLst/>
              <a:rect r="r" b="b" t="t" l="l"/>
              <a:pathLst>
                <a:path h="767898" w="5173467">
                  <a:moveTo>
                    <a:pt x="0" y="0"/>
                  </a:moveTo>
                  <a:lnTo>
                    <a:pt x="5173467" y="0"/>
                  </a:lnTo>
                  <a:lnTo>
                    <a:pt x="5173467" y="767898"/>
                  </a:lnTo>
                  <a:lnTo>
                    <a:pt x="0" y="767898"/>
                  </a:lnTo>
                  <a:close/>
                </a:path>
              </a:pathLst>
            </a:custGeom>
            <a:solidFill>
              <a:srgbClr val="000000"/>
            </a:solidFill>
          </p:spPr>
        </p:sp>
        <p:sp>
          <p:nvSpPr>
            <p:cNvPr name="TextBox 8" id="8"/>
            <p:cNvSpPr txBox="true"/>
            <p:nvPr/>
          </p:nvSpPr>
          <p:spPr>
            <a:xfrm>
              <a:off x="0" y="-38100"/>
              <a:ext cx="5173467" cy="805998"/>
            </a:xfrm>
            <a:prstGeom prst="rect">
              <a:avLst/>
            </a:prstGeom>
          </p:spPr>
          <p:txBody>
            <a:bodyPr anchor="ctr" rtlCol="false" tIns="50800" lIns="50800" bIns="50800" rIns="50800"/>
            <a:lstStyle/>
            <a:p>
              <a:pPr algn="ctr">
                <a:lnSpc>
                  <a:spcPts val="2659"/>
                </a:lnSpc>
                <a:spcBef>
                  <a:spcPct val="0"/>
                </a:spcBef>
              </a:pPr>
            </a:p>
          </p:txBody>
        </p:sp>
      </p:grpSp>
      <p:sp>
        <p:nvSpPr>
          <p:cNvPr name="TextBox 9" id="9"/>
          <p:cNvSpPr txBox="true"/>
          <p:nvPr/>
        </p:nvSpPr>
        <p:spPr>
          <a:xfrm rot="0">
            <a:off x="4082503" y="4879033"/>
            <a:ext cx="10271923" cy="2668905"/>
          </a:xfrm>
          <a:prstGeom prst="rect">
            <a:avLst/>
          </a:prstGeom>
        </p:spPr>
        <p:txBody>
          <a:bodyPr anchor="t" rtlCol="false" tIns="0" lIns="0" bIns="0" rIns="0">
            <a:spAutoFit/>
          </a:bodyPr>
          <a:lstStyle/>
          <a:p>
            <a:pPr marL="550545" indent="-275272" lvl="1">
              <a:lnSpc>
                <a:spcPts val="3569"/>
              </a:lnSpc>
              <a:buFont typeface="Arial"/>
              <a:buChar char="•"/>
            </a:pPr>
            <a:r>
              <a:rPr lang="en-US" sz="2550">
                <a:solidFill>
                  <a:srgbClr val="000000"/>
                </a:solidFill>
                <a:latin typeface="Montserrat"/>
              </a:rPr>
              <a:t>The web application software resides on a remote server and is delivered to your device whenever you access it through your browser.</a:t>
            </a:r>
          </a:p>
          <a:p>
            <a:pPr marL="550545" indent="-275272" lvl="1">
              <a:lnSpc>
                <a:spcPts val="3569"/>
              </a:lnSpc>
              <a:buFont typeface="Arial"/>
              <a:buChar char="•"/>
            </a:pPr>
            <a:r>
              <a:rPr lang="en-US" sz="2550">
                <a:solidFill>
                  <a:srgbClr val="000000"/>
                </a:solidFill>
                <a:latin typeface="Montserrat"/>
              </a:rPr>
              <a:t>Web applications are a powerful and convenient way to access software and services online. They offer a variety of benefits for both businesses and individuals</a:t>
            </a:r>
          </a:p>
        </p:txBody>
      </p:sp>
      <p:grpSp>
        <p:nvGrpSpPr>
          <p:cNvPr name="Group 10" id="10"/>
          <p:cNvGrpSpPr/>
          <p:nvPr/>
        </p:nvGrpSpPr>
        <p:grpSpPr>
          <a:xfrm rot="0">
            <a:off x="16389321" y="-170186"/>
            <a:ext cx="1898679" cy="8999381"/>
            <a:chOff x="0" y="0"/>
            <a:chExt cx="2531572" cy="11999174"/>
          </a:xfrm>
        </p:grpSpPr>
        <p:pic>
          <p:nvPicPr>
            <p:cNvPr name="Picture 11" id="11"/>
            <p:cNvPicPr>
              <a:picLocks noChangeAspect="true"/>
            </p:cNvPicPr>
            <p:nvPr/>
          </p:nvPicPr>
          <p:blipFill>
            <a:blip r:embed="rId2"/>
            <a:srcRect l="42967" t="0" r="42967" b="0"/>
            <a:stretch>
              <a:fillRect/>
            </a:stretch>
          </p:blipFill>
          <p:spPr>
            <a:xfrm flipH="false" flipV="false">
              <a:off x="0" y="0"/>
              <a:ext cx="2531572" cy="11999174"/>
            </a:xfrm>
            <a:prstGeom prst="rect">
              <a:avLst/>
            </a:prstGeom>
          </p:spPr>
        </p:pic>
      </p:grpSp>
      <p:sp>
        <p:nvSpPr>
          <p:cNvPr name="AutoShape 12" id="12"/>
          <p:cNvSpPr/>
          <p:nvPr/>
        </p:nvSpPr>
        <p:spPr>
          <a:xfrm>
            <a:off x="1302854" y="2550562"/>
            <a:ext cx="15956446" cy="0"/>
          </a:xfrm>
          <a:prstGeom prst="line">
            <a:avLst/>
          </a:prstGeom>
          <a:ln cap="flat" w="38100">
            <a:solidFill>
              <a:srgbClr val="000000"/>
            </a:solidFill>
            <a:prstDash val="solid"/>
            <a:headEnd type="none" len="sm" w="sm"/>
            <a:tailEnd type="none" len="sm" w="sm"/>
          </a:ln>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3791181" y="9085897"/>
            <a:ext cx="4496819" cy="306705"/>
          </a:xfrm>
          <a:prstGeom prst="rect">
            <a:avLst/>
          </a:prstGeom>
        </p:spPr>
        <p:txBody>
          <a:bodyPr anchor="t" rtlCol="false" tIns="0" lIns="0" bIns="0" rIns="0">
            <a:spAutoFit/>
          </a:bodyPr>
          <a:lstStyle/>
          <a:p>
            <a:pPr algn="ctr">
              <a:lnSpc>
                <a:spcPts val="2519"/>
              </a:lnSpc>
              <a:spcBef>
                <a:spcPct val="0"/>
              </a:spcBef>
            </a:pPr>
            <a:r>
              <a:rPr lang="en-US" sz="1799" spc="899">
                <a:solidFill>
                  <a:srgbClr val="FFFFFF"/>
                </a:solidFill>
                <a:latin typeface="Montserrat"/>
              </a:rPr>
              <a:t>PRESENTATION</a:t>
            </a:r>
          </a:p>
        </p:txBody>
      </p:sp>
      <p:grpSp>
        <p:nvGrpSpPr>
          <p:cNvPr name="Group 3" id="3"/>
          <p:cNvGrpSpPr/>
          <p:nvPr/>
        </p:nvGrpSpPr>
        <p:grpSpPr>
          <a:xfrm rot="-10800000">
            <a:off x="-415970" y="9123997"/>
            <a:ext cx="19643008" cy="1271722"/>
            <a:chOff x="0" y="0"/>
            <a:chExt cx="5173467" cy="334939"/>
          </a:xfrm>
        </p:grpSpPr>
        <p:sp>
          <p:nvSpPr>
            <p:cNvPr name="Freeform 4" id="4"/>
            <p:cNvSpPr/>
            <p:nvPr/>
          </p:nvSpPr>
          <p:spPr>
            <a:xfrm flipH="false" flipV="false" rot="0">
              <a:off x="0" y="0"/>
              <a:ext cx="5173467" cy="334939"/>
            </a:xfrm>
            <a:custGeom>
              <a:avLst/>
              <a:gdLst/>
              <a:ahLst/>
              <a:cxnLst/>
              <a:rect r="r" b="b" t="t" l="l"/>
              <a:pathLst>
                <a:path h="334939" w="5173467">
                  <a:moveTo>
                    <a:pt x="0" y="0"/>
                  </a:moveTo>
                  <a:lnTo>
                    <a:pt x="5173467" y="0"/>
                  </a:lnTo>
                  <a:lnTo>
                    <a:pt x="5173467" y="334939"/>
                  </a:lnTo>
                  <a:lnTo>
                    <a:pt x="0" y="334939"/>
                  </a:lnTo>
                  <a:close/>
                </a:path>
              </a:pathLst>
            </a:custGeom>
            <a:solidFill>
              <a:srgbClr val="000000"/>
            </a:solidFill>
          </p:spPr>
        </p:sp>
        <p:sp>
          <p:nvSpPr>
            <p:cNvPr name="TextBox 5" id="5"/>
            <p:cNvSpPr txBox="true"/>
            <p:nvPr/>
          </p:nvSpPr>
          <p:spPr>
            <a:xfrm>
              <a:off x="0" y="-38100"/>
              <a:ext cx="5173467" cy="373039"/>
            </a:xfrm>
            <a:prstGeom prst="rect">
              <a:avLst/>
            </a:prstGeom>
          </p:spPr>
          <p:txBody>
            <a:bodyPr anchor="ctr" rtlCol="false" tIns="50800" lIns="50800" bIns="50800" rIns="50800"/>
            <a:lstStyle/>
            <a:p>
              <a:pPr algn="ctr">
                <a:lnSpc>
                  <a:spcPts val="2659"/>
                </a:lnSpc>
                <a:spcBef>
                  <a:spcPct val="0"/>
                </a:spcBef>
              </a:pPr>
            </a:p>
          </p:txBody>
        </p:sp>
      </p:grpSp>
      <p:sp>
        <p:nvSpPr>
          <p:cNvPr name="TextBox 6" id="6"/>
          <p:cNvSpPr txBox="true"/>
          <p:nvPr/>
        </p:nvSpPr>
        <p:spPr>
          <a:xfrm rot="0">
            <a:off x="2862296" y="1658967"/>
            <a:ext cx="12563407" cy="877570"/>
          </a:xfrm>
          <a:prstGeom prst="rect">
            <a:avLst/>
          </a:prstGeom>
        </p:spPr>
        <p:txBody>
          <a:bodyPr anchor="t" rtlCol="false" tIns="0" lIns="0" bIns="0" rIns="0">
            <a:spAutoFit/>
          </a:bodyPr>
          <a:lstStyle/>
          <a:p>
            <a:pPr>
              <a:lnSpc>
                <a:spcPts val="7040"/>
              </a:lnSpc>
            </a:pPr>
            <a:r>
              <a:rPr lang="en-US" sz="5500">
                <a:solidFill>
                  <a:srgbClr val="000000"/>
                </a:solidFill>
                <a:latin typeface="Montserrat Classic Bold"/>
              </a:rPr>
              <a:t>WHAT ARE HEADERS IN WEB APP?</a:t>
            </a:r>
          </a:p>
        </p:txBody>
      </p:sp>
      <p:sp>
        <p:nvSpPr>
          <p:cNvPr name="TextBox 7" id="7"/>
          <p:cNvSpPr txBox="true"/>
          <p:nvPr/>
        </p:nvSpPr>
        <p:spPr>
          <a:xfrm rot="0">
            <a:off x="2110214" y="3046518"/>
            <a:ext cx="14067573" cy="878102"/>
          </a:xfrm>
          <a:prstGeom prst="rect">
            <a:avLst/>
          </a:prstGeom>
        </p:spPr>
        <p:txBody>
          <a:bodyPr anchor="t" rtlCol="false" tIns="0" lIns="0" bIns="0" rIns="0">
            <a:spAutoFit/>
          </a:bodyPr>
          <a:lstStyle/>
          <a:p>
            <a:pPr>
              <a:lnSpc>
                <a:spcPts val="3575"/>
              </a:lnSpc>
            </a:pPr>
            <a:r>
              <a:rPr lang="en-US" sz="2554">
                <a:solidFill>
                  <a:srgbClr val="000000"/>
                </a:solidFill>
                <a:latin typeface="Gotham Bold"/>
              </a:rPr>
              <a:t>Headers in web applications are essentially little envelopes containing additional information exchanged between a web browser (client) and a web server</a:t>
            </a:r>
          </a:p>
        </p:txBody>
      </p:sp>
      <p:sp>
        <p:nvSpPr>
          <p:cNvPr name="TextBox 8" id="8"/>
          <p:cNvSpPr txBox="true"/>
          <p:nvPr/>
        </p:nvSpPr>
        <p:spPr>
          <a:xfrm rot="0">
            <a:off x="1028700" y="4429445"/>
            <a:ext cx="10782912" cy="2338884"/>
          </a:xfrm>
          <a:prstGeom prst="rect">
            <a:avLst/>
          </a:prstGeom>
        </p:spPr>
        <p:txBody>
          <a:bodyPr anchor="t" rtlCol="false" tIns="0" lIns="0" bIns="0" rIns="0">
            <a:spAutoFit/>
          </a:bodyPr>
          <a:lstStyle/>
          <a:p>
            <a:pPr marL="577933" indent="-288966" lvl="1">
              <a:lnSpc>
                <a:spcPts val="3747"/>
              </a:lnSpc>
              <a:buFont typeface="Arial"/>
              <a:buChar char="•"/>
            </a:pPr>
            <a:r>
              <a:rPr lang="en-US" sz="2676">
                <a:solidFill>
                  <a:srgbClr val="000000"/>
                </a:solidFill>
                <a:latin typeface="Montserrat Bold"/>
              </a:rPr>
              <a:t>Request Headers:</a:t>
            </a:r>
            <a:r>
              <a:rPr lang="en-US" sz="2676">
                <a:solidFill>
                  <a:srgbClr val="000000"/>
                </a:solidFill>
                <a:latin typeface="Montserrat"/>
              </a:rPr>
              <a:t> These are sent by the client (browser) to the server.</a:t>
            </a:r>
          </a:p>
          <a:p>
            <a:pPr marL="577933" indent="-288966" lvl="1">
              <a:lnSpc>
                <a:spcPts val="3747"/>
              </a:lnSpc>
              <a:buFont typeface="Arial"/>
              <a:buChar char="•"/>
            </a:pPr>
            <a:r>
              <a:rPr lang="en-US" sz="2676">
                <a:solidFill>
                  <a:srgbClr val="000000"/>
                </a:solidFill>
                <a:latin typeface="Montserrat Bold"/>
              </a:rPr>
              <a:t>Response Headers:</a:t>
            </a:r>
            <a:r>
              <a:rPr lang="en-US" sz="2676">
                <a:solidFill>
                  <a:srgbClr val="000000"/>
                </a:solidFill>
                <a:latin typeface="Montserrat"/>
              </a:rPr>
              <a:t> These are sent by the server back to the client (browser).</a:t>
            </a:r>
          </a:p>
          <a:p>
            <a:pPr>
              <a:lnSpc>
                <a:spcPts val="3747"/>
              </a:lnSpc>
            </a:pPr>
          </a:p>
        </p:txBody>
      </p:sp>
      <p:sp>
        <p:nvSpPr>
          <p:cNvPr name="TextBox 9" id="9"/>
          <p:cNvSpPr txBox="true"/>
          <p:nvPr/>
        </p:nvSpPr>
        <p:spPr>
          <a:xfrm rot="0">
            <a:off x="7501285" y="6558988"/>
            <a:ext cx="9758015" cy="869950"/>
          </a:xfrm>
          <a:prstGeom prst="rect">
            <a:avLst/>
          </a:prstGeom>
        </p:spPr>
        <p:txBody>
          <a:bodyPr anchor="t" rtlCol="false" tIns="0" lIns="0" bIns="0" rIns="0">
            <a:spAutoFit/>
          </a:bodyPr>
          <a:lstStyle/>
          <a:p>
            <a:pPr>
              <a:lnSpc>
                <a:spcPts val="3499"/>
              </a:lnSpc>
              <a:spcBef>
                <a:spcPct val="0"/>
              </a:spcBef>
            </a:pPr>
            <a:r>
              <a:rPr lang="en-US" sz="2499">
                <a:solidFill>
                  <a:srgbClr val="000000"/>
                </a:solidFill>
                <a:latin typeface="Gotham Bold"/>
              </a:rPr>
              <a:t>Security headers</a:t>
            </a:r>
            <a:r>
              <a:rPr lang="en-US" sz="2499">
                <a:solidFill>
                  <a:srgbClr val="000000"/>
                </a:solidFill>
                <a:latin typeface="Gotham"/>
              </a:rPr>
              <a:t> are also included in response headers to help protect the application from various attacks.</a:t>
            </a:r>
          </a:p>
        </p:txBody>
      </p:sp>
      <p:grpSp>
        <p:nvGrpSpPr>
          <p:cNvPr name="Group 10" id="10"/>
          <p:cNvGrpSpPr/>
          <p:nvPr/>
        </p:nvGrpSpPr>
        <p:grpSpPr>
          <a:xfrm rot="0">
            <a:off x="17084160" y="-363229"/>
            <a:ext cx="1203840" cy="9487226"/>
            <a:chOff x="0" y="0"/>
            <a:chExt cx="1605119" cy="12649635"/>
          </a:xfrm>
        </p:grpSpPr>
        <p:pic>
          <p:nvPicPr>
            <p:cNvPr name="Picture 11" id="11"/>
            <p:cNvPicPr>
              <a:picLocks noChangeAspect="true"/>
            </p:cNvPicPr>
            <p:nvPr/>
          </p:nvPicPr>
          <p:blipFill>
            <a:blip r:embed="rId2"/>
            <a:srcRect l="45770" t="0" r="45770" b="0"/>
            <a:stretch>
              <a:fillRect/>
            </a:stretch>
          </p:blipFill>
          <p:spPr>
            <a:xfrm flipH="false" flipV="false">
              <a:off x="0" y="0"/>
              <a:ext cx="1605119" cy="12649635"/>
            </a:xfrm>
            <a:prstGeom prst="rect">
              <a:avLst/>
            </a:prstGeom>
          </p:spPr>
        </p:pic>
      </p:grpSp>
      <p:sp>
        <p:nvSpPr>
          <p:cNvPr name="AutoShape 12" id="12"/>
          <p:cNvSpPr/>
          <p:nvPr/>
        </p:nvSpPr>
        <p:spPr>
          <a:xfrm>
            <a:off x="1302854" y="2550562"/>
            <a:ext cx="15956446" cy="0"/>
          </a:xfrm>
          <a:prstGeom prst="line">
            <a:avLst/>
          </a:prstGeom>
          <a:ln cap="flat" w="38100">
            <a:solidFill>
              <a:srgbClr val="000000"/>
            </a:solidFill>
            <a:prstDash val="solid"/>
            <a:headEnd type="none" len="sm" w="sm"/>
            <a:tailEnd type="none" len="sm" w="sm"/>
          </a:ln>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3791181" y="9085897"/>
            <a:ext cx="4496819" cy="306705"/>
          </a:xfrm>
          <a:prstGeom prst="rect">
            <a:avLst/>
          </a:prstGeom>
        </p:spPr>
        <p:txBody>
          <a:bodyPr anchor="t" rtlCol="false" tIns="0" lIns="0" bIns="0" rIns="0">
            <a:spAutoFit/>
          </a:bodyPr>
          <a:lstStyle/>
          <a:p>
            <a:pPr algn="ctr">
              <a:lnSpc>
                <a:spcPts val="2519"/>
              </a:lnSpc>
              <a:spcBef>
                <a:spcPct val="0"/>
              </a:spcBef>
            </a:pPr>
            <a:r>
              <a:rPr lang="en-US" sz="1799" spc="899">
                <a:solidFill>
                  <a:srgbClr val="FFFFFF"/>
                </a:solidFill>
                <a:latin typeface="Montserrat"/>
              </a:rPr>
              <a:t>PRESENTATION</a:t>
            </a:r>
          </a:p>
        </p:txBody>
      </p:sp>
      <p:grpSp>
        <p:nvGrpSpPr>
          <p:cNvPr name="Group 3" id="3"/>
          <p:cNvGrpSpPr/>
          <p:nvPr/>
        </p:nvGrpSpPr>
        <p:grpSpPr>
          <a:xfrm rot="-10800000">
            <a:off x="-415970" y="9123997"/>
            <a:ext cx="19643008" cy="1271722"/>
            <a:chOff x="0" y="0"/>
            <a:chExt cx="5173467" cy="334939"/>
          </a:xfrm>
        </p:grpSpPr>
        <p:sp>
          <p:nvSpPr>
            <p:cNvPr name="Freeform 4" id="4"/>
            <p:cNvSpPr/>
            <p:nvPr/>
          </p:nvSpPr>
          <p:spPr>
            <a:xfrm flipH="false" flipV="false" rot="0">
              <a:off x="0" y="0"/>
              <a:ext cx="5173467" cy="334939"/>
            </a:xfrm>
            <a:custGeom>
              <a:avLst/>
              <a:gdLst/>
              <a:ahLst/>
              <a:cxnLst/>
              <a:rect r="r" b="b" t="t" l="l"/>
              <a:pathLst>
                <a:path h="334939" w="5173467">
                  <a:moveTo>
                    <a:pt x="0" y="0"/>
                  </a:moveTo>
                  <a:lnTo>
                    <a:pt x="5173467" y="0"/>
                  </a:lnTo>
                  <a:lnTo>
                    <a:pt x="5173467" y="334939"/>
                  </a:lnTo>
                  <a:lnTo>
                    <a:pt x="0" y="334939"/>
                  </a:lnTo>
                  <a:close/>
                </a:path>
              </a:pathLst>
            </a:custGeom>
            <a:solidFill>
              <a:srgbClr val="000000"/>
            </a:solidFill>
          </p:spPr>
        </p:sp>
        <p:sp>
          <p:nvSpPr>
            <p:cNvPr name="TextBox 5" id="5"/>
            <p:cNvSpPr txBox="true"/>
            <p:nvPr/>
          </p:nvSpPr>
          <p:spPr>
            <a:xfrm>
              <a:off x="0" y="-38100"/>
              <a:ext cx="5173467" cy="373039"/>
            </a:xfrm>
            <a:prstGeom prst="rect">
              <a:avLst/>
            </a:prstGeom>
          </p:spPr>
          <p:txBody>
            <a:bodyPr anchor="ctr" rtlCol="false" tIns="50800" lIns="50800" bIns="50800" rIns="50800"/>
            <a:lstStyle/>
            <a:p>
              <a:pPr algn="ctr">
                <a:lnSpc>
                  <a:spcPts val="2659"/>
                </a:lnSpc>
                <a:spcBef>
                  <a:spcPct val="0"/>
                </a:spcBef>
              </a:pPr>
            </a:p>
          </p:txBody>
        </p:sp>
      </p:grpSp>
      <p:sp>
        <p:nvSpPr>
          <p:cNvPr name="TextBox 6" id="6"/>
          <p:cNvSpPr txBox="true"/>
          <p:nvPr/>
        </p:nvSpPr>
        <p:spPr>
          <a:xfrm rot="0">
            <a:off x="2862296" y="1658967"/>
            <a:ext cx="12563407" cy="877570"/>
          </a:xfrm>
          <a:prstGeom prst="rect">
            <a:avLst/>
          </a:prstGeom>
        </p:spPr>
        <p:txBody>
          <a:bodyPr anchor="t" rtlCol="false" tIns="0" lIns="0" bIns="0" rIns="0">
            <a:spAutoFit/>
          </a:bodyPr>
          <a:lstStyle/>
          <a:p>
            <a:pPr>
              <a:lnSpc>
                <a:spcPts val="7040"/>
              </a:lnSpc>
            </a:pPr>
            <a:r>
              <a:rPr lang="en-US" sz="5500">
                <a:solidFill>
                  <a:srgbClr val="000000"/>
                </a:solidFill>
                <a:latin typeface="Montserrat Classic Bold"/>
              </a:rPr>
              <a:t>SECURITY HEADERS</a:t>
            </a:r>
          </a:p>
        </p:txBody>
      </p:sp>
      <p:sp>
        <p:nvSpPr>
          <p:cNvPr name="TextBox 7" id="7"/>
          <p:cNvSpPr txBox="true"/>
          <p:nvPr/>
        </p:nvSpPr>
        <p:spPr>
          <a:xfrm rot="0">
            <a:off x="1569457" y="3849553"/>
            <a:ext cx="15149086" cy="4459502"/>
          </a:xfrm>
          <a:prstGeom prst="rect">
            <a:avLst/>
          </a:prstGeom>
        </p:spPr>
        <p:txBody>
          <a:bodyPr anchor="t" rtlCol="false" tIns="0" lIns="0" bIns="0" rIns="0">
            <a:spAutoFit/>
          </a:bodyPr>
          <a:lstStyle/>
          <a:p>
            <a:pPr marL="551418" indent="-275709" lvl="1">
              <a:lnSpc>
                <a:spcPts val="3575"/>
              </a:lnSpc>
              <a:buFont typeface="Arial"/>
              <a:buChar char="•"/>
            </a:pPr>
            <a:r>
              <a:rPr lang="en-US" sz="2554">
                <a:solidFill>
                  <a:srgbClr val="000000"/>
                </a:solidFill>
                <a:latin typeface="Gotham Bold"/>
              </a:rPr>
              <a:t>Strict-Transport-Security (HSTS):</a:t>
            </a:r>
            <a:r>
              <a:rPr lang="en-US" sz="2554">
                <a:solidFill>
                  <a:srgbClr val="000000"/>
                </a:solidFill>
                <a:latin typeface="Gotham"/>
              </a:rPr>
              <a:t> This header enforces HTTPS connections for a website.</a:t>
            </a:r>
          </a:p>
          <a:p>
            <a:pPr>
              <a:lnSpc>
                <a:spcPts val="3575"/>
              </a:lnSpc>
            </a:pPr>
          </a:p>
          <a:p>
            <a:pPr marL="551418" indent="-275709" lvl="1">
              <a:lnSpc>
                <a:spcPts val="3575"/>
              </a:lnSpc>
              <a:buFont typeface="Arial"/>
              <a:buChar char="•"/>
            </a:pPr>
            <a:r>
              <a:rPr lang="en-US" sz="2554">
                <a:solidFill>
                  <a:srgbClr val="000000"/>
                </a:solidFill>
                <a:latin typeface="Gotham Bold"/>
              </a:rPr>
              <a:t>Content-Security-Policy (CSP):</a:t>
            </a:r>
            <a:r>
              <a:rPr lang="en-US" sz="2554">
                <a:solidFill>
                  <a:srgbClr val="000000"/>
                </a:solidFill>
                <a:latin typeface="Gotham"/>
              </a:rPr>
              <a:t> This powerful header restricts where the browser can load resources (scripts, images, stylesheets) from.</a:t>
            </a:r>
          </a:p>
          <a:p>
            <a:pPr>
              <a:lnSpc>
                <a:spcPts val="3575"/>
              </a:lnSpc>
            </a:pPr>
          </a:p>
          <a:p>
            <a:pPr marL="551418" indent="-275709" lvl="1">
              <a:lnSpc>
                <a:spcPts val="3575"/>
              </a:lnSpc>
              <a:buFont typeface="Arial"/>
              <a:buChar char="•"/>
            </a:pPr>
            <a:r>
              <a:rPr lang="en-US" sz="2554">
                <a:solidFill>
                  <a:srgbClr val="000000"/>
                </a:solidFill>
                <a:latin typeface="Gotham Bold"/>
              </a:rPr>
              <a:t>X-Frame-Options:</a:t>
            </a:r>
            <a:r>
              <a:rPr lang="en-US" sz="2554">
                <a:solidFill>
                  <a:srgbClr val="000000"/>
                </a:solidFill>
                <a:latin typeface="Gotham"/>
              </a:rPr>
              <a:t> This header prevents a website from being loaded within a frame (iframe) of another website.</a:t>
            </a:r>
          </a:p>
          <a:p>
            <a:pPr>
              <a:lnSpc>
                <a:spcPts val="3575"/>
              </a:lnSpc>
            </a:pPr>
          </a:p>
          <a:p>
            <a:pPr marL="551418" indent="-275709" lvl="1">
              <a:lnSpc>
                <a:spcPts val="3575"/>
              </a:lnSpc>
              <a:buFont typeface="Arial"/>
              <a:buChar char="•"/>
            </a:pPr>
            <a:r>
              <a:rPr lang="en-US" sz="2554">
                <a:solidFill>
                  <a:srgbClr val="000000"/>
                </a:solidFill>
                <a:latin typeface="Gotham Bold"/>
              </a:rPr>
              <a:t>X-Content-Type-Options:</a:t>
            </a:r>
            <a:r>
              <a:rPr lang="en-US" sz="2554">
                <a:solidFill>
                  <a:srgbClr val="000000"/>
                </a:solidFill>
                <a:latin typeface="Gotham"/>
              </a:rPr>
              <a:t> This header prevents browsers from MIME sniffing, a technique attackers can use to inject malicious code.</a:t>
            </a:r>
          </a:p>
        </p:txBody>
      </p:sp>
      <p:grpSp>
        <p:nvGrpSpPr>
          <p:cNvPr name="Group 8" id="8"/>
          <p:cNvGrpSpPr/>
          <p:nvPr/>
        </p:nvGrpSpPr>
        <p:grpSpPr>
          <a:xfrm rot="0">
            <a:off x="-284002" y="-282282"/>
            <a:ext cx="33327199" cy="1169724"/>
            <a:chOff x="0" y="0"/>
            <a:chExt cx="44436265" cy="1559632"/>
          </a:xfrm>
        </p:grpSpPr>
        <p:pic>
          <p:nvPicPr>
            <p:cNvPr name="Picture 9" id="9"/>
            <p:cNvPicPr>
              <a:picLocks noChangeAspect="true"/>
            </p:cNvPicPr>
            <p:nvPr/>
          </p:nvPicPr>
          <p:blipFill>
            <a:blip r:embed="rId2"/>
            <a:srcRect l="0" t="47367" r="0" b="47367"/>
            <a:stretch>
              <a:fillRect/>
            </a:stretch>
          </p:blipFill>
          <p:spPr>
            <a:xfrm flipH="false" flipV="false">
              <a:off x="0" y="0"/>
              <a:ext cx="44436265" cy="1559632"/>
            </a:xfrm>
            <a:prstGeom prst="rect">
              <a:avLst/>
            </a:prstGeom>
          </p:spPr>
        </p:pic>
      </p:grpSp>
      <p:sp>
        <p:nvSpPr>
          <p:cNvPr name="AutoShape 10" id="10"/>
          <p:cNvSpPr/>
          <p:nvPr/>
        </p:nvSpPr>
        <p:spPr>
          <a:xfrm>
            <a:off x="1283804" y="2550562"/>
            <a:ext cx="15956446" cy="0"/>
          </a:xfrm>
          <a:prstGeom prst="line">
            <a:avLst/>
          </a:prstGeom>
          <a:ln cap="flat" w="38100">
            <a:solidFill>
              <a:srgbClr val="000000"/>
            </a:solidFill>
            <a:prstDash val="solid"/>
            <a:headEnd type="none" len="sm" w="sm"/>
            <a:tailEnd type="none" len="sm" w="sm"/>
          </a:ln>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3791181" y="9085897"/>
            <a:ext cx="4496819" cy="306705"/>
          </a:xfrm>
          <a:prstGeom prst="rect">
            <a:avLst/>
          </a:prstGeom>
        </p:spPr>
        <p:txBody>
          <a:bodyPr anchor="t" rtlCol="false" tIns="0" lIns="0" bIns="0" rIns="0">
            <a:spAutoFit/>
          </a:bodyPr>
          <a:lstStyle/>
          <a:p>
            <a:pPr algn="ctr">
              <a:lnSpc>
                <a:spcPts val="2519"/>
              </a:lnSpc>
              <a:spcBef>
                <a:spcPct val="0"/>
              </a:spcBef>
            </a:pPr>
            <a:r>
              <a:rPr lang="en-US" sz="1799" spc="899">
                <a:solidFill>
                  <a:srgbClr val="FFFFFF"/>
                </a:solidFill>
                <a:latin typeface="Montserrat"/>
              </a:rPr>
              <a:t>PRESENTATION</a:t>
            </a:r>
          </a:p>
        </p:txBody>
      </p:sp>
      <p:grpSp>
        <p:nvGrpSpPr>
          <p:cNvPr name="Group 3" id="3"/>
          <p:cNvGrpSpPr/>
          <p:nvPr/>
        </p:nvGrpSpPr>
        <p:grpSpPr>
          <a:xfrm rot="-10800000">
            <a:off x="-415970" y="9123997"/>
            <a:ext cx="19643008" cy="1271722"/>
            <a:chOff x="0" y="0"/>
            <a:chExt cx="5173467" cy="334939"/>
          </a:xfrm>
        </p:grpSpPr>
        <p:sp>
          <p:nvSpPr>
            <p:cNvPr name="Freeform 4" id="4"/>
            <p:cNvSpPr/>
            <p:nvPr/>
          </p:nvSpPr>
          <p:spPr>
            <a:xfrm flipH="false" flipV="false" rot="0">
              <a:off x="0" y="0"/>
              <a:ext cx="5173467" cy="334939"/>
            </a:xfrm>
            <a:custGeom>
              <a:avLst/>
              <a:gdLst/>
              <a:ahLst/>
              <a:cxnLst/>
              <a:rect r="r" b="b" t="t" l="l"/>
              <a:pathLst>
                <a:path h="334939" w="5173467">
                  <a:moveTo>
                    <a:pt x="0" y="0"/>
                  </a:moveTo>
                  <a:lnTo>
                    <a:pt x="5173467" y="0"/>
                  </a:lnTo>
                  <a:lnTo>
                    <a:pt x="5173467" y="334939"/>
                  </a:lnTo>
                  <a:lnTo>
                    <a:pt x="0" y="334939"/>
                  </a:lnTo>
                  <a:close/>
                </a:path>
              </a:pathLst>
            </a:custGeom>
            <a:solidFill>
              <a:srgbClr val="000000"/>
            </a:solidFill>
          </p:spPr>
        </p:sp>
        <p:sp>
          <p:nvSpPr>
            <p:cNvPr name="TextBox 5" id="5"/>
            <p:cNvSpPr txBox="true"/>
            <p:nvPr/>
          </p:nvSpPr>
          <p:spPr>
            <a:xfrm>
              <a:off x="0" y="-38100"/>
              <a:ext cx="5173467" cy="373039"/>
            </a:xfrm>
            <a:prstGeom prst="rect">
              <a:avLst/>
            </a:prstGeom>
          </p:spPr>
          <p:txBody>
            <a:bodyPr anchor="ctr" rtlCol="false" tIns="50800" lIns="50800" bIns="50800" rIns="50800"/>
            <a:lstStyle/>
            <a:p>
              <a:pPr algn="ctr">
                <a:lnSpc>
                  <a:spcPts val="2659"/>
                </a:lnSpc>
                <a:spcBef>
                  <a:spcPct val="0"/>
                </a:spcBef>
              </a:pPr>
            </a:p>
          </p:txBody>
        </p:sp>
      </p:grpSp>
      <p:sp>
        <p:nvSpPr>
          <p:cNvPr name="TextBox 6" id="6"/>
          <p:cNvSpPr txBox="true"/>
          <p:nvPr/>
        </p:nvSpPr>
        <p:spPr>
          <a:xfrm rot="0">
            <a:off x="2862296" y="1420767"/>
            <a:ext cx="12563407" cy="877570"/>
          </a:xfrm>
          <a:prstGeom prst="rect">
            <a:avLst/>
          </a:prstGeom>
        </p:spPr>
        <p:txBody>
          <a:bodyPr anchor="t" rtlCol="false" tIns="0" lIns="0" bIns="0" rIns="0">
            <a:spAutoFit/>
          </a:bodyPr>
          <a:lstStyle/>
          <a:p>
            <a:pPr>
              <a:lnSpc>
                <a:spcPts val="7040"/>
              </a:lnSpc>
            </a:pPr>
            <a:r>
              <a:rPr lang="en-US" sz="5500">
                <a:solidFill>
                  <a:srgbClr val="000000"/>
                </a:solidFill>
                <a:latin typeface="Montserrat Classic Bold"/>
              </a:rPr>
              <a:t>MINDSET WHILE TESTING</a:t>
            </a:r>
          </a:p>
        </p:txBody>
      </p:sp>
      <p:sp>
        <p:nvSpPr>
          <p:cNvPr name="TextBox 7" id="7"/>
          <p:cNvSpPr txBox="true"/>
          <p:nvPr/>
        </p:nvSpPr>
        <p:spPr>
          <a:xfrm rot="0">
            <a:off x="3010871" y="2672131"/>
            <a:ext cx="10780310" cy="5017215"/>
          </a:xfrm>
          <a:prstGeom prst="rect">
            <a:avLst/>
          </a:prstGeom>
        </p:spPr>
        <p:txBody>
          <a:bodyPr anchor="t" rtlCol="false" tIns="0" lIns="0" bIns="0" rIns="0">
            <a:spAutoFit/>
          </a:bodyPr>
          <a:lstStyle/>
          <a:p>
            <a:pPr marL="618742" indent="-309371" lvl="1">
              <a:lnSpc>
                <a:spcPts val="4012"/>
              </a:lnSpc>
              <a:buFont typeface="Arial"/>
              <a:buChar char="•"/>
            </a:pPr>
            <a:r>
              <a:rPr lang="en-US" sz="2865">
                <a:solidFill>
                  <a:srgbClr val="000000"/>
                </a:solidFill>
                <a:latin typeface="Gotham Bold"/>
              </a:rPr>
              <a:t>Don’t Test to find something in the web application.</a:t>
            </a:r>
          </a:p>
          <a:p>
            <a:pPr>
              <a:lnSpc>
                <a:spcPts val="4012"/>
              </a:lnSpc>
            </a:pPr>
          </a:p>
          <a:p>
            <a:pPr marL="618742" indent="-309371" lvl="1">
              <a:lnSpc>
                <a:spcPts val="4012"/>
              </a:lnSpc>
              <a:buFont typeface="Arial"/>
              <a:buChar char="•"/>
            </a:pPr>
            <a:r>
              <a:rPr lang="en-US" sz="2865">
                <a:solidFill>
                  <a:srgbClr val="000000"/>
                </a:solidFill>
                <a:latin typeface="Gotham Bold"/>
              </a:rPr>
              <a:t>Keep Your Eyes open to notice any Unusual Working of the Application.</a:t>
            </a:r>
          </a:p>
          <a:p>
            <a:pPr>
              <a:lnSpc>
                <a:spcPts val="4012"/>
              </a:lnSpc>
            </a:pPr>
          </a:p>
          <a:p>
            <a:pPr marL="618742" indent="-309371" lvl="1">
              <a:lnSpc>
                <a:spcPts val="4012"/>
              </a:lnSpc>
              <a:buFont typeface="Arial"/>
              <a:buChar char="•"/>
            </a:pPr>
            <a:r>
              <a:rPr lang="en-US" sz="2865">
                <a:solidFill>
                  <a:srgbClr val="000000"/>
                </a:solidFill>
                <a:latin typeface="Gotham Bold"/>
              </a:rPr>
              <a:t>To understand better what are the important factors used in order to perform activity in the application.</a:t>
            </a:r>
          </a:p>
          <a:p>
            <a:pPr>
              <a:lnSpc>
                <a:spcPts val="4012"/>
              </a:lnSpc>
            </a:pPr>
          </a:p>
          <a:p>
            <a:pPr marL="618742" indent="-309371" lvl="1">
              <a:lnSpc>
                <a:spcPts val="4012"/>
              </a:lnSpc>
              <a:buFont typeface="Arial"/>
              <a:buChar char="•"/>
            </a:pPr>
            <a:r>
              <a:rPr lang="en-US" sz="2865">
                <a:solidFill>
                  <a:srgbClr val="000000"/>
                </a:solidFill>
                <a:latin typeface="Gotham Bold"/>
              </a:rPr>
              <a:t> Always see the application from the perspective of a malicious actor.</a:t>
            </a:r>
          </a:p>
        </p:txBody>
      </p:sp>
      <p:sp>
        <p:nvSpPr>
          <p:cNvPr name="TextBox 8" id="8"/>
          <p:cNvSpPr txBox="true"/>
          <p:nvPr/>
        </p:nvSpPr>
        <p:spPr>
          <a:xfrm rot="0">
            <a:off x="2862296" y="8053616"/>
            <a:ext cx="11876336" cy="361315"/>
          </a:xfrm>
          <a:prstGeom prst="rect">
            <a:avLst/>
          </a:prstGeom>
        </p:spPr>
        <p:txBody>
          <a:bodyPr anchor="t" rtlCol="false" tIns="0" lIns="0" bIns="0" rIns="0">
            <a:spAutoFit/>
          </a:bodyPr>
          <a:lstStyle/>
          <a:p>
            <a:pPr algn="ctr">
              <a:lnSpc>
                <a:spcPts val="2659"/>
              </a:lnSpc>
              <a:spcBef>
                <a:spcPct val="0"/>
              </a:spcBef>
            </a:pPr>
            <a:r>
              <a:rPr lang="en-US" sz="1899">
                <a:solidFill>
                  <a:srgbClr val="000000"/>
                </a:solidFill>
                <a:latin typeface="Horizon"/>
              </a:rPr>
              <a:t>a tiny detail can expose a significant security weakness.</a:t>
            </a:r>
          </a:p>
        </p:txBody>
      </p:sp>
      <p:grpSp>
        <p:nvGrpSpPr>
          <p:cNvPr name="Group 9" id="9"/>
          <p:cNvGrpSpPr/>
          <p:nvPr/>
        </p:nvGrpSpPr>
        <p:grpSpPr>
          <a:xfrm rot="0">
            <a:off x="17067213" y="0"/>
            <a:ext cx="1220787" cy="9123997"/>
            <a:chOff x="0" y="0"/>
            <a:chExt cx="1627716" cy="12165330"/>
          </a:xfrm>
        </p:grpSpPr>
        <p:pic>
          <p:nvPicPr>
            <p:cNvPr name="Picture 10" id="10"/>
            <p:cNvPicPr>
              <a:picLocks noChangeAspect="true"/>
            </p:cNvPicPr>
            <p:nvPr/>
          </p:nvPicPr>
          <p:blipFill>
            <a:blip r:embed="rId2"/>
            <a:srcRect l="45540" t="0" r="45540" b="0"/>
            <a:stretch>
              <a:fillRect/>
            </a:stretch>
          </p:blipFill>
          <p:spPr>
            <a:xfrm flipH="false" flipV="false">
              <a:off x="0" y="0"/>
              <a:ext cx="1627716" cy="12165330"/>
            </a:xfrm>
            <a:prstGeom prst="rect">
              <a:avLst/>
            </a:prstGeom>
          </p:spPr>
        </p:pic>
      </p:grpSp>
      <p:sp>
        <p:nvSpPr>
          <p:cNvPr name="AutoShape 11" id="11"/>
          <p:cNvSpPr/>
          <p:nvPr/>
        </p:nvSpPr>
        <p:spPr>
          <a:xfrm>
            <a:off x="1302854" y="2550562"/>
            <a:ext cx="15956446" cy="0"/>
          </a:xfrm>
          <a:prstGeom prst="line">
            <a:avLst/>
          </a:prstGeom>
          <a:ln cap="flat" w="38100">
            <a:solidFill>
              <a:srgbClr val="000000"/>
            </a:solidFill>
            <a:prstDash val="solid"/>
            <a:headEnd type="none" len="sm" w="sm"/>
            <a:tailEnd type="none" len="sm" w="sm"/>
          </a:ln>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3791181" y="9085897"/>
            <a:ext cx="4496819" cy="306705"/>
          </a:xfrm>
          <a:prstGeom prst="rect">
            <a:avLst/>
          </a:prstGeom>
        </p:spPr>
        <p:txBody>
          <a:bodyPr anchor="t" rtlCol="false" tIns="0" lIns="0" bIns="0" rIns="0">
            <a:spAutoFit/>
          </a:bodyPr>
          <a:lstStyle/>
          <a:p>
            <a:pPr algn="ctr">
              <a:lnSpc>
                <a:spcPts val="2519"/>
              </a:lnSpc>
              <a:spcBef>
                <a:spcPct val="0"/>
              </a:spcBef>
            </a:pPr>
            <a:r>
              <a:rPr lang="en-US" sz="1799" spc="899">
                <a:solidFill>
                  <a:srgbClr val="FFFFFF"/>
                </a:solidFill>
                <a:latin typeface="Montserrat"/>
              </a:rPr>
              <a:t>PRESENTATION</a:t>
            </a:r>
          </a:p>
        </p:txBody>
      </p:sp>
      <p:grpSp>
        <p:nvGrpSpPr>
          <p:cNvPr name="Group 3" id="3"/>
          <p:cNvGrpSpPr/>
          <p:nvPr/>
        </p:nvGrpSpPr>
        <p:grpSpPr>
          <a:xfrm rot="-10800000">
            <a:off x="-415970" y="9123997"/>
            <a:ext cx="19643008" cy="1271722"/>
            <a:chOff x="0" y="0"/>
            <a:chExt cx="5173467" cy="334939"/>
          </a:xfrm>
        </p:grpSpPr>
        <p:sp>
          <p:nvSpPr>
            <p:cNvPr name="Freeform 4" id="4"/>
            <p:cNvSpPr/>
            <p:nvPr/>
          </p:nvSpPr>
          <p:spPr>
            <a:xfrm flipH="false" flipV="false" rot="0">
              <a:off x="0" y="0"/>
              <a:ext cx="5173467" cy="334939"/>
            </a:xfrm>
            <a:custGeom>
              <a:avLst/>
              <a:gdLst/>
              <a:ahLst/>
              <a:cxnLst/>
              <a:rect r="r" b="b" t="t" l="l"/>
              <a:pathLst>
                <a:path h="334939" w="5173467">
                  <a:moveTo>
                    <a:pt x="0" y="0"/>
                  </a:moveTo>
                  <a:lnTo>
                    <a:pt x="5173467" y="0"/>
                  </a:lnTo>
                  <a:lnTo>
                    <a:pt x="5173467" y="334939"/>
                  </a:lnTo>
                  <a:lnTo>
                    <a:pt x="0" y="334939"/>
                  </a:lnTo>
                  <a:close/>
                </a:path>
              </a:pathLst>
            </a:custGeom>
            <a:solidFill>
              <a:srgbClr val="000000"/>
            </a:solidFill>
          </p:spPr>
        </p:sp>
        <p:sp>
          <p:nvSpPr>
            <p:cNvPr name="TextBox 5" id="5"/>
            <p:cNvSpPr txBox="true"/>
            <p:nvPr/>
          </p:nvSpPr>
          <p:spPr>
            <a:xfrm>
              <a:off x="0" y="-38100"/>
              <a:ext cx="5173467" cy="373039"/>
            </a:xfrm>
            <a:prstGeom prst="rect">
              <a:avLst/>
            </a:prstGeom>
          </p:spPr>
          <p:txBody>
            <a:bodyPr anchor="ctr" rtlCol="false" tIns="50800" lIns="50800" bIns="50800" rIns="50800"/>
            <a:lstStyle/>
            <a:p>
              <a:pPr algn="ctr">
                <a:lnSpc>
                  <a:spcPts val="2659"/>
                </a:lnSpc>
                <a:spcBef>
                  <a:spcPct val="0"/>
                </a:spcBef>
              </a:pPr>
            </a:p>
          </p:txBody>
        </p:sp>
      </p:grpSp>
      <p:sp>
        <p:nvSpPr>
          <p:cNvPr name="TextBox 6" id="6"/>
          <p:cNvSpPr txBox="true"/>
          <p:nvPr/>
        </p:nvSpPr>
        <p:spPr>
          <a:xfrm rot="0">
            <a:off x="1489564" y="1423087"/>
            <a:ext cx="15308871" cy="877570"/>
          </a:xfrm>
          <a:prstGeom prst="rect">
            <a:avLst/>
          </a:prstGeom>
        </p:spPr>
        <p:txBody>
          <a:bodyPr anchor="t" rtlCol="false" tIns="0" lIns="0" bIns="0" rIns="0">
            <a:spAutoFit/>
          </a:bodyPr>
          <a:lstStyle/>
          <a:p>
            <a:pPr>
              <a:lnSpc>
                <a:spcPts val="7040"/>
              </a:lnSpc>
            </a:pPr>
            <a:r>
              <a:rPr lang="en-US" sz="5500">
                <a:solidFill>
                  <a:srgbClr val="000000"/>
                </a:solidFill>
                <a:latin typeface="Montserrat Classic Bold"/>
              </a:rPr>
              <a:t>FIRST STEP BEFORE STARTING PENTEST</a:t>
            </a:r>
          </a:p>
        </p:txBody>
      </p:sp>
      <p:sp>
        <p:nvSpPr>
          <p:cNvPr name="TextBox 7" id="7"/>
          <p:cNvSpPr txBox="true"/>
          <p:nvPr/>
        </p:nvSpPr>
        <p:spPr>
          <a:xfrm rot="0">
            <a:off x="2103451" y="3385945"/>
            <a:ext cx="13239896" cy="5539289"/>
          </a:xfrm>
          <a:prstGeom prst="rect">
            <a:avLst/>
          </a:prstGeom>
        </p:spPr>
        <p:txBody>
          <a:bodyPr anchor="t" rtlCol="false" tIns="0" lIns="0" bIns="0" rIns="0">
            <a:spAutoFit/>
          </a:bodyPr>
          <a:lstStyle/>
          <a:p>
            <a:pPr marL="759912" indent="-379956" lvl="1">
              <a:lnSpc>
                <a:spcPts val="4927"/>
              </a:lnSpc>
              <a:buFont typeface="Arial"/>
              <a:buChar char="•"/>
            </a:pPr>
            <a:r>
              <a:rPr lang="en-US" sz="3519">
                <a:solidFill>
                  <a:srgbClr val="000000"/>
                </a:solidFill>
                <a:latin typeface="Gotham Bold"/>
              </a:rPr>
              <a:t>Understand the business of the web application.</a:t>
            </a:r>
          </a:p>
          <a:p>
            <a:pPr>
              <a:lnSpc>
                <a:spcPts val="4927"/>
              </a:lnSpc>
            </a:pPr>
          </a:p>
          <a:p>
            <a:pPr marL="759912" indent="-379956" lvl="1">
              <a:lnSpc>
                <a:spcPts val="4927"/>
              </a:lnSpc>
              <a:buFont typeface="Arial"/>
              <a:buChar char="•"/>
            </a:pPr>
            <a:r>
              <a:rPr lang="en-US" sz="3519">
                <a:solidFill>
                  <a:srgbClr val="000000"/>
                </a:solidFill>
                <a:latin typeface="Gotham Bold"/>
              </a:rPr>
              <a:t>Understand how the server responds on every request.</a:t>
            </a:r>
          </a:p>
          <a:p>
            <a:pPr>
              <a:lnSpc>
                <a:spcPts val="4927"/>
              </a:lnSpc>
            </a:pPr>
          </a:p>
          <a:p>
            <a:pPr marL="759912" indent="-379956" lvl="1">
              <a:lnSpc>
                <a:spcPts val="4927"/>
              </a:lnSpc>
              <a:buFont typeface="Arial"/>
              <a:buChar char="•"/>
            </a:pPr>
            <a:r>
              <a:rPr lang="en-US" sz="3519">
                <a:solidFill>
                  <a:srgbClr val="000000"/>
                </a:solidFill>
                <a:latin typeface="Gotham Bold"/>
              </a:rPr>
              <a:t>Understand the data at stake. It will help determine your testing and reporting methodology.</a:t>
            </a:r>
          </a:p>
          <a:p>
            <a:pPr>
              <a:lnSpc>
                <a:spcPts val="4927"/>
              </a:lnSpc>
            </a:pPr>
          </a:p>
          <a:p>
            <a:pPr marL="759912" indent="-379956" lvl="1">
              <a:lnSpc>
                <a:spcPts val="4927"/>
              </a:lnSpc>
              <a:buFont typeface="Arial"/>
              <a:buChar char="•"/>
            </a:pPr>
            <a:r>
              <a:rPr lang="en-US" sz="3519">
                <a:solidFill>
                  <a:srgbClr val="000000"/>
                </a:solidFill>
                <a:latin typeface="Gotham Bold"/>
              </a:rPr>
              <a:t>Gather as much information of the target as possible.</a:t>
            </a:r>
          </a:p>
          <a:p>
            <a:pPr>
              <a:lnSpc>
                <a:spcPts val="4927"/>
              </a:lnSpc>
            </a:pPr>
          </a:p>
        </p:txBody>
      </p:sp>
      <p:grpSp>
        <p:nvGrpSpPr>
          <p:cNvPr name="Group 8" id="8"/>
          <p:cNvGrpSpPr/>
          <p:nvPr/>
        </p:nvGrpSpPr>
        <p:grpSpPr>
          <a:xfrm rot="0">
            <a:off x="16948582" y="0"/>
            <a:ext cx="1339418" cy="9123997"/>
            <a:chOff x="0" y="0"/>
            <a:chExt cx="1785891" cy="12165330"/>
          </a:xfrm>
        </p:grpSpPr>
        <p:pic>
          <p:nvPicPr>
            <p:cNvPr name="Picture 9" id="9"/>
            <p:cNvPicPr>
              <a:picLocks noChangeAspect="true"/>
            </p:cNvPicPr>
            <p:nvPr/>
          </p:nvPicPr>
          <p:blipFill>
            <a:blip r:embed="rId2"/>
            <a:srcRect l="45106" t="0" r="45106" b="0"/>
            <a:stretch>
              <a:fillRect/>
            </a:stretch>
          </p:blipFill>
          <p:spPr>
            <a:xfrm flipH="false" flipV="false">
              <a:off x="0" y="0"/>
              <a:ext cx="1785891" cy="12165330"/>
            </a:xfrm>
            <a:prstGeom prst="rect">
              <a:avLst/>
            </a:prstGeom>
          </p:spPr>
        </p:pic>
      </p:grpSp>
      <p:sp>
        <p:nvSpPr>
          <p:cNvPr name="AutoShape 10" id="10"/>
          <p:cNvSpPr/>
          <p:nvPr/>
        </p:nvSpPr>
        <p:spPr>
          <a:xfrm>
            <a:off x="1302854" y="2550562"/>
            <a:ext cx="15956446" cy="0"/>
          </a:xfrm>
          <a:prstGeom prst="line">
            <a:avLst/>
          </a:prstGeom>
          <a:ln cap="flat" w="38100">
            <a:solidFill>
              <a:srgbClr val="000000"/>
            </a:solidFill>
            <a:prstDash val="solid"/>
            <a:headEnd type="none" len="sm" w="sm"/>
            <a:tailEnd type="none" len="sm" w="sm"/>
          </a:ln>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415970" y="9123997"/>
            <a:ext cx="19643008" cy="1271722"/>
            <a:chOff x="0" y="0"/>
            <a:chExt cx="5173467" cy="334939"/>
          </a:xfrm>
        </p:grpSpPr>
        <p:sp>
          <p:nvSpPr>
            <p:cNvPr name="Freeform 3" id="3"/>
            <p:cNvSpPr/>
            <p:nvPr/>
          </p:nvSpPr>
          <p:spPr>
            <a:xfrm flipH="false" flipV="false" rot="0">
              <a:off x="0" y="0"/>
              <a:ext cx="5173467" cy="334939"/>
            </a:xfrm>
            <a:custGeom>
              <a:avLst/>
              <a:gdLst/>
              <a:ahLst/>
              <a:cxnLst/>
              <a:rect r="r" b="b" t="t" l="l"/>
              <a:pathLst>
                <a:path h="334939" w="5173467">
                  <a:moveTo>
                    <a:pt x="0" y="0"/>
                  </a:moveTo>
                  <a:lnTo>
                    <a:pt x="5173467" y="0"/>
                  </a:lnTo>
                  <a:lnTo>
                    <a:pt x="5173467" y="334939"/>
                  </a:lnTo>
                  <a:lnTo>
                    <a:pt x="0" y="334939"/>
                  </a:lnTo>
                  <a:close/>
                </a:path>
              </a:pathLst>
            </a:custGeom>
            <a:solidFill>
              <a:srgbClr val="000000"/>
            </a:solidFill>
          </p:spPr>
        </p:sp>
        <p:sp>
          <p:nvSpPr>
            <p:cNvPr name="TextBox 4" id="4"/>
            <p:cNvSpPr txBox="true"/>
            <p:nvPr/>
          </p:nvSpPr>
          <p:spPr>
            <a:xfrm>
              <a:off x="0" y="-38100"/>
              <a:ext cx="5173467" cy="373039"/>
            </a:xfrm>
            <a:prstGeom prst="rect">
              <a:avLst/>
            </a:prstGeom>
          </p:spPr>
          <p:txBody>
            <a:bodyPr anchor="ctr" rtlCol="false" tIns="50800" lIns="50800" bIns="50800" rIns="50800"/>
            <a:lstStyle/>
            <a:p>
              <a:pPr algn="ctr">
                <a:lnSpc>
                  <a:spcPts val="2659"/>
                </a:lnSpc>
                <a:spcBef>
                  <a:spcPct val="0"/>
                </a:spcBef>
              </a:pPr>
            </a:p>
          </p:txBody>
        </p:sp>
      </p:grpSp>
      <p:sp>
        <p:nvSpPr>
          <p:cNvPr name="TextBox 5" id="5"/>
          <p:cNvSpPr txBox="true"/>
          <p:nvPr/>
        </p:nvSpPr>
        <p:spPr>
          <a:xfrm rot="0">
            <a:off x="1881269" y="1600703"/>
            <a:ext cx="14525462" cy="705825"/>
          </a:xfrm>
          <a:prstGeom prst="rect">
            <a:avLst/>
          </a:prstGeom>
        </p:spPr>
        <p:txBody>
          <a:bodyPr anchor="t" rtlCol="false" tIns="0" lIns="0" bIns="0" rIns="0">
            <a:spAutoFit/>
          </a:bodyPr>
          <a:lstStyle/>
          <a:p>
            <a:pPr>
              <a:lnSpc>
                <a:spcPts val="5663"/>
              </a:lnSpc>
            </a:pPr>
            <a:r>
              <a:rPr lang="en-US" sz="4424">
                <a:solidFill>
                  <a:srgbClr val="000000"/>
                </a:solidFill>
                <a:latin typeface="Montserrat Classic Bold"/>
              </a:rPr>
              <a:t>TWO IMPORTANT QUESTIONS IN CYBERSECURITY</a:t>
            </a:r>
          </a:p>
        </p:txBody>
      </p:sp>
      <p:sp>
        <p:nvSpPr>
          <p:cNvPr name="TextBox 6" id="6"/>
          <p:cNvSpPr txBox="true"/>
          <p:nvPr/>
        </p:nvSpPr>
        <p:spPr>
          <a:xfrm rot="0">
            <a:off x="1028700" y="3097589"/>
            <a:ext cx="7040549" cy="4320674"/>
          </a:xfrm>
          <a:prstGeom prst="rect">
            <a:avLst/>
          </a:prstGeom>
        </p:spPr>
        <p:txBody>
          <a:bodyPr anchor="t" rtlCol="false" tIns="0" lIns="0" bIns="0" rIns="0">
            <a:spAutoFit/>
          </a:bodyPr>
          <a:lstStyle/>
          <a:p>
            <a:pPr algn="ctr">
              <a:lnSpc>
                <a:spcPts val="4927"/>
              </a:lnSpc>
            </a:pPr>
            <a:r>
              <a:rPr lang="en-US" sz="3519">
                <a:solidFill>
                  <a:srgbClr val="000000"/>
                </a:solidFill>
                <a:latin typeface="Gotham Bold"/>
              </a:rPr>
              <a:t>HOW?</a:t>
            </a:r>
          </a:p>
          <a:p>
            <a:pPr marL="759912" indent="-379956" lvl="1">
              <a:lnSpc>
                <a:spcPts val="4927"/>
              </a:lnSpc>
              <a:buFont typeface="Arial"/>
              <a:buChar char="•"/>
            </a:pPr>
            <a:r>
              <a:rPr lang="en-US" sz="3519">
                <a:solidFill>
                  <a:srgbClr val="000000"/>
                </a:solidFill>
                <a:latin typeface="Gotham Bold"/>
              </a:rPr>
              <a:t>Always ask How any function is working to yourself.</a:t>
            </a:r>
          </a:p>
          <a:p>
            <a:pPr marL="759912" indent="-379956" lvl="1">
              <a:lnSpc>
                <a:spcPts val="4927"/>
              </a:lnSpc>
              <a:buFont typeface="Arial"/>
              <a:buChar char="•"/>
            </a:pPr>
            <a:r>
              <a:rPr lang="en-US" sz="3519">
                <a:solidFill>
                  <a:srgbClr val="000000"/>
                </a:solidFill>
                <a:latin typeface="Gotham Bold"/>
              </a:rPr>
              <a:t>If the server is responding. How is it responding.</a:t>
            </a:r>
          </a:p>
          <a:p>
            <a:pPr>
              <a:lnSpc>
                <a:spcPts val="4927"/>
              </a:lnSpc>
            </a:pPr>
          </a:p>
        </p:txBody>
      </p:sp>
      <p:sp>
        <p:nvSpPr>
          <p:cNvPr name="TextBox 7" id="7"/>
          <p:cNvSpPr txBox="true"/>
          <p:nvPr/>
        </p:nvSpPr>
        <p:spPr>
          <a:xfrm rot="0">
            <a:off x="9761174" y="2945063"/>
            <a:ext cx="7498126" cy="5406524"/>
          </a:xfrm>
          <a:prstGeom prst="rect">
            <a:avLst/>
          </a:prstGeom>
        </p:spPr>
        <p:txBody>
          <a:bodyPr anchor="t" rtlCol="false" tIns="0" lIns="0" bIns="0" rIns="0">
            <a:spAutoFit/>
          </a:bodyPr>
          <a:lstStyle/>
          <a:p>
            <a:pPr algn="ctr">
              <a:lnSpc>
                <a:spcPts val="4927"/>
              </a:lnSpc>
            </a:pPr>
            <a:r>
              <a:rPr lang="en-US" sz="3519">
                <a:solidFill>
                  <a:srgbClr val="000000"/>
                </a:solidFill>
                <a:latin typeface="Gotham Bold"/>
              </a:rPr>
              <a:t>WHY?</a:t>
            </a:r>
          </a:p>
          <a:p>
            <a:pPr marL="759912" indent="-379956" lvl="1">
              <a:lnSpc>
                <a:spcPts val="4927"/>
              </a:lnSpc>
              <a:buFont typeface="Arial"/>
              <a:buChar char="•"/>
            </a:pPr>
            <a:r>
              <a:rPr lang="en-US" sz="3519">
                <a:solidFill>
                  <a:srgbClr val="000000"/>
                </a:solidFill>
                <a:latin typeface="Gotham Bold"/>
              </a:rPr>
              <a:t>If anything is happening while testing always ask why to yourself.</a:t>
            </a:r>
          </a:p>
          <a:p>
            <a:pPr marL="716733" indent="-358367" lvl="1">
              <a:lnSpc>
                <a:spcPts val="4647"/>
              </a:lnSpc>
              <a:buFont typeface="Arial"/>
              <a:buChar char="•"/>
            </a:pPr>
            <a:r>
              <a:rPr lang="en-US" sz="3319">
                <a:solidFill>
                  <a:srgbClr val="000000"/>
                </a:solidFill>
                <a:latin typeface="Gotham Bold"/>
              </a:rPr>
              <a:t>If you send &lt;script&gt;alert()&lt;/script&gt; as your name in the form and you can see alert. Why does the alert came.</a:t>
            </a:r>
          </a:p>
          <a:p>
            <a:pPr>
              <a:lnSpc>
                <a:spcPts val="4927"/>
              </a:lnSpc>
            </a:pPr>
          </a:p>
        </p:txBody>
      </p:sp>
      <p:sp>
        <p:nvSpPr>
          <p:cNvPr name="AutoShape 8" id="8"/>
          <p:cNvSpPr/>
          <p:nvPr/>
        </p:nvSpPr>
        <p:spPr>
          <a:xfrm>
            <a:off x="1302854" y="2550562"/>
            <a:ext cx="15956446" cy="0"/>
          </a:xfrm>
          <a:prstGeom prst="line">
            <a:avLst/>
          </a:prstGeom>
          <a:ln cap="flat" w="38100">
            <a:solidFill>
              <a:srgbClr val="000000"/>
            </a:solidFill>
            <a:prstDash val="solid"/>
            <a:headEnd type="none" len="sm" w="sm"/>
            <a:tailEnd type="none" len="sm" w="sm"/>
          </a:ln>
        </p:spPr>
      </p:sp>
      <p:sp>
        <p:nvSpPr>
          <p:cNvPr name="TextBox 9" id="9"/>
          <p:cNvSpPr txBox="true"/>
          <p:nvPr/>
        </p:nvSpPr>
        <p:spPr>
          <a:xfrm rot="0">
            <a:off x="5381586" y="8519035"/>
            <a:ext cx="6702177" cy="361315"/>
          </a:xfrm>
          <a:prstGeom prst="rect">
            <a:avLst/>
          </a:prstGeom>
        </p:spPr>
        <p:txBody>
          <a:bodyPr anchor="t" rtlCol="false" tIns="0" lIns="0" bIns="0" rIns="0">
            <a:spAutoFit/>
          </a:bodyPr>
          <a:lstStyle/>
          <a:p>
            <a:pPr algn="ctr">
              <a:lnSpc>
                <a:spcPts val="2659"/>
              </a:lnSpc>
              <a:spcBef>
                <a:spcPct val="0"/>
              </a:spcBef>
            </a:pPr>
            <a:r>
              <a:rPr lang="en-US" sz="1899">
                <a:solidFill>
                  <a:srgbClr val="000000"/>
                </a:solidFill>
                <a:latin typeface="Horizon"/>
              </a:rPr>
              <a:t>always be curious while testing</a:t>
            </a:r>
          </a:p>
        </p:txBody>
      </p:sp>
      <p:grpSp>
        <p:nvGrpSpPr>
          <p:cNvPr name="Group 10" id="10"/>
          <p:cNvGrpSpPr/>
          <p:nvPr/>
        </p:nvGrpSpPr>
        <p:grpSpPr>
          <a:xfrm rot="0">
            <a:off x="0" y="-2129993"/>
            <a:ext cx="18288000" cy="3540197"/>
            <a:chOff x="0" y="0"/>
            <a:chExt cx="24384000" cy="4720262"/>
          </a:xfrm>
        </p:grpSpPr>
        <p:pic>
          <p:nvPicPr>
            <p:cNvPr name="Picture 11" id="11"/>
            <p:cNvPicPr>
              <a:picLocks noChangeAspect="true"/>
            </p:cNvPicPr>
            <p:nvPr/>
          </p:nvPicPr>
          <p:blipFill>
            <a:blip r:embed="rId2"/>
            <a:srcRect l="0" t="35499" r="0" b="35499"/>
            <a:stretch>
              <a:fillRect/>
            </a:stretch>
          </p:blipFill>
          <p:spPr>
            <a:xfrm flipH="false" flipV="false">
              <a:off x="0" y="0"/>
              <a:ext cx="24384000" cy="4720262"/>
            </a:xfrm>
            <a:prstGeom prst="rect">
              <a:avLst/>
            </a:prstGeom>
          </p:spPr>
        </p:pic>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10800000">
            <a:off x="-415970" y="9123997"/>
            <a:ext cx="19643008" cy="1271722"/>
            <a:chOff x="0" y="0"/>
            <a:chExt cx="5173467" cy="334939"/>
          </a:xfrm>
        </p:grpSpPr>
        <p:sp>
          <p:nvSpPr>
            <p:cNvPr name="Freeform 3" id="3"/>
            <p:cNvSpPr/>
            <p:nvPr/>
          </p:nvSpPr>
          <p:spPr>
            <a:xfrm flipH="false" flipV="false" rot="0">
              <a:off x="0" y="0"/>
              <a:ext cx="5173467" cy="334939"/>
            </a:xfrm>
            <a:custGeom>
              <a:avLst/>
              <a:gdLst/>
              <a:ahLst/>
              <a:cxnLst/>
              <a:rect r="r" b="b" t="t" l="l"/>
              <a:pathLst>
                <a:path h="334939" w="5173467">
                  <a:moveTo>
                    <a:pt x="0" y="0"/>
                  </a:moveTo>
                  <a:lnTo>
                    <a:pt x="5173467" y="0"/>
                  </a:lnTo>
                  <a:lnTo>
                    <a:pt x="5173467" y="334939"/>
                  </a:lnTo>
                  <a:lnTo>
                    <a:pt x="0" y="334939"/>
                  </a:lnTo>
                  <a:close/>
                </a:path>
              </a:pathLst>
            </a:custGeom>
            <a:solidFill>
              <a:srgbClr val="000000"/>
            </a:solidFill>
          </p:spPr>
        </p:sp>
        <p:sp>
          <p:nvSpPr>
            <p:cNvPr name="TextBox 4" id="4"/>
            <p:cNvSpPr txBox="true"/>
            <p:nvPr/>
          </p:nvSpPr>
          <p:spPr>
            <a:xfrm>
              <a:off x="0" y="-38100"/>
              <a:ext cx="5173467" cy="373039"/>
            </a:xfrm>
            <a:prstGeom prst="rect">
              <a:avLst/>
            </a:prstGeom>
          </p:spPr>
          <p:txBody>
            <a:bodyPr anchor="ctr" rtlCol="false" tIns="50800" lIns="50800" bIns="50800" rIns="50800"/>
            <a:lstStyle/>
            <a:p>
              <a:pPr algn="ctr">
                <a:lnSpc>
                  <a:spcPts val="2659"/>
                </a:lnSpc>
                <a:spcBef>
                  <a:spcPct val="0"/>
                </a:spcBef>
              </a:pPr>
            </a:p>
          </p:txBody>
        </p:sp>
      </p:grpSp>
      <p:sp>
        <p:nvSpPr>
          <p:cNvPr name="AutoShape 5" id="5"/>
          <p:cNvSpPr/>
          <p:nvPr/>
        </p:nvSpPr>
        <p:spPr>
          <a:xfrm>
            <a:off x="1302854" y="2550562"/>
            <a:ext cx="15956446" cy="0"/>
          </a:xfrm>
          <a:prstGeom prst="line">
            <a:avLst/>
          </a:prstGeom>
          <a:ln cap="flat" w="38100">
            <a:solidFill>
              <a:srgbClr val="000000"/>
            </a:solidFill>
            <a:prstDash val="solid"/>
            <a:headEnd type="none" len="sm" w="sm"/>
            <a:tailEnd type="none" len="sm" w="sm"/>
          </a:ln>
        </p:spPr>
      </p:sp>
      <p:sp>
        <p:nvSpPr>
          <p:cNvPr name="Freeform 6" id="6"/>
          <p:cNvSpPr/>
          <p:nvPr/>
        </p:nvSpPr>
        <p:spPr>
          <a:xfrm flipH="false" flipV="false" rot="0">
            <a:off x="1028700" y="2917048"/>
            <a:ext cx="4451290" cy="1543114"/>
          </a:xfrm>
          <a:custGeom>
            <a:avLst/>
            <a:gdLst/>
            <a:ahLst/>
            <a:cxnLst/>
            <a:rect r="r" b="b" t="t" l="l"/>
            <a:pathLst>
              <a:path h="1543114" w="4451290">
                <a:moveTo>
                  <a:pt x="0" y="0"/>
                </a:moveTo>
                <a:lnTo>
                  <a:pt x="4451290" y="0"/>
                </a:lnTo>
                <a:lnTo>
                  <a:pt x="4451290" y="1543114"/>
                </a:lnTo>
                <a:lnTo>
                  <a:pt x="0" y="1543114"/>
                </a:lnTo>
                <a:lnTo>
                  <a:pt x="0" y="0"/>
                </a:lnTo>
                <a:close/>
              </a:path>
            </a:pathLst>
          </a:custGeom>
          <a:blipFill>
            <a:blip r:embed="rId2"/>
            <a:stretch>
              <a:fillRect l="0" t="0" r="0" b="0"/>
            </a:stretch>
          </a:blipFill>
        </p:spPr>
      </p:sp>
      <p:sp>
        <p:nvSpPr>
          <p:cNvPr name="Freeform 7" id="7"/>
          <p:cNvSpPr/>
          <p:nvPr/>
        </p:nvSpPr>
        <p:spPr>
          <a:xfrm flipH="false" flipV="false" rot="0">
            <a:off x="5740423" y="2731963"/>
            <a:ext cx="4258267" cy="2411537"/>
          </a:xfrm>
          <a:custGeom>
            <a:avLst/>
            <a:gdLst/>
            <a:ahLst/>
            <a:cxnLst/>
            <a:rect r="r" b="b" t="t" l="l"/>
            <a:pathLst>
              <a:path h="2411537" w="4258267">
                <a:moveTo>
                  <a:pt x="0" y="0"/>
                </a:moveTo>
                <a:lnTo>
                  <a:pt x="4258266" y="0"/>
                </a:lnTo>
                <a:lnTo>
                  <a:pt x="4258266" y="2411537"/>
                </a:lnTo>
                <a:lnTo>
                  <a:pt x="0" y="2411537"/>
                </a:lnTo>
                <a:lnTo>
                  <a:pt x="0" y="0"/>
                </a:lnTo>
                <a:close/>
              </a:path>
            </a:pathLst>
          </a:custGeom>
          <a:blipFill>
            <a:blip r:embed="rId3"/>
            <a:stretch>
              <a:fillRect l="0" t="-24963" r="0" b="0"/>
            </a:stretch>
          </a:blipFill>
        </p:spPr>
      </p:sp>
      <p:sp>
        <p:nvSpPr>
          <p:cNvPr name="Freeform 8" id="8"/>
          <p:cNvSpPr/>
          <p:nvPr/>
        </p:nvSpPr>
        <p:spPr>
          <a:xfrm flipH="false" flipV="false" rot="0">
            <a:off x="11785863" y="3168518"/>
            <a:ext cx="4999312" cy="2583288"/>
          </a:xfrm>
          <a:custGeom>
            <a:avLst/>
            <a:gdLst/>
            <a:ahLst/>
            <a:cxnLst/>
            <a:rect r="r" b="b" t="t" l="l"/>
            <a:pathLst>
              <a:path h="2583288" w="4999312">
                <a:moveTo>
                  <a:pt x="0" y="0"/>
                </a:moveTo>
                <a:lnTo>
                  <a:pt x="4999312" y="0"/>
                </a:lnTo>
                <a:lnTo>
                  <a:pt x="4999312" y="2583288"/>
                </a:lnTo>
                <a:lnTo>
                  <a:pt x="0" y="2583288"/>
                </a:lnTo>
                <a:lnTo>
                  <a:pt x="0" y="0"/>
                </a:lnTo>
                <a:close/>
              </a:path>
            </a:pathLst>
          </a:custGeom>
          <a:blipFill>
            <a:blip r:embed="rId4"/>
            <a:stretch>
              <a:fillRect l="0" t="0" r="0" b="0"/>
            </a:stretch>
          </a:blipFill>
        </p:spPr>
      </p:sp>
      <p:sp>
        <p:nvSpPr>
          <p:cNvPr name="Freeform 9" id="9"/>
          <p:cNvSpPr/>
          <p:nvPr/>
        </p:nvSpPr>
        <p:spPr>
          <a:xfrm flipH="false" flipV="false" rot="0">
            <a:off x="1607554" y="5372100"/>
            <a:ext cx="5243676" cy="1905202"/>
          </a:xfrm>
          <a:custGeom>
            <a:avLst/>
            <a:gdLst/>
            <a:ahLst/>
            <a:cxnLst/>
            <a:rect r="r" b="b" t="t" l="l"/>
            <a:pathLst>
              <a:path h="1905202" w="5243676">
                <a:moveTo>
                  <a:pt x="0" y="0"/>
                </a:moveTo>
                <a:lnTo>
                  <a:pt x="5243677" y="0"/>
                </a:lnTo>
                <a:lnTo>
                  <a:pt x="5243677" y="1905202"/>
                </a:lnTo>
                <a:lnTo>
                  <a:pt x="0" y="1905202"/>
                </a:lnTo>
                <a:lnTo>
                  <a:pt x="0" y="0"/>
                </a:lnTo>
                <a:close/>
              </a:path>
            </a:pathLst>
          </a:custGeom>
          <a:blipFill>
            <a:blip r:embed="rId5"/>
            <a:stretch>
              <a:fillRect l="0" t="0" r="0" b="0"/>
            </a:stretch>
          </a:blipFill>
        </p:spPr>
      </p:sp>
      <p:sp>
        <p:nvSpPr>
          <p:cNvPr name="Freeform 10" id="10"/>
          <p:cNvSpPr/>
          <p:nvPr/>
        </p:nvSpPr>
        <p:spPr>
          <a:xfrm flipH="false" flipV="false" rot="0">
            <a:off x="7481005" y="5980406"/>
            <a:ext cx="6262717" cy="1757697"/>
          </a:xfrm>
          <a:custGeom>
            <a:avLst/>
            <a:gdLst/>
            <a:ahLst/>
            <a:cxnLst/>
            <a:rect r="r" b="b" t="t" l="l"/>
            <a:pathLst>
              <a:path h="1757697" w="6262717">
                <a:moveTo>
                  <a:pt x="0" y="0"/>
                </a:moveTo>
                <a:lnTo>
                  <a:pt x="6262717" y="0"/>
                </a:lnTo>
                <a:lnTo>
                  <a:pt x="6262717" y="1757697"/>
                </a:lnTo>
                <a:lnTo>
                  <a:pt x="0" y="1757697"/>
                </a:lnTo>
                <a:lnTo>
                  <a:pt x="0" y="0"/>
                </a:lnTo>
                <a:close/>
              </a:path>
            </a:pathLst>
          </a:custGeom>
          <a:blipFill>
            <a:blip r:embed="rId6"/>
            <a:stretch>
              <a:fillRect l="0" t="0" r="0" b="0"/>
            </a:stretch>
          </a:blipFill>
        </p:spPr>
      </p:sp>
      <p:sp>
        <p:nvSpPr>
          <p:cNvPr name="TextBox 11" id="11"/>
          <p:cNvSpPr txBox="true"/>
          <p:nvPr/>
        </p:nvSpPr>
        <p:spPr>
          <a:xfrm rot="0">
            <a:off x="6058781" y="1597087"/>
            <a:ext cx="6170438" cy="705825"/>
          </a:xfrm>
          <a:prstGeom prst="rect">
            <a:avLst/>
          </a:prstGeom>
        </p:spPr>
        <p:txBody>
          <a:bodyPr anchor="t" rtlCol="false" tIns="0" lIns="0" bIns="0" rIns="0">
            <a:spAutoFit/>
          </a:bodyPr>
          <a:lstStyle/>
          <a:p>
            <a:pPr>
              <a:lnSpc>
                <a:spcPts val="5663"/>
              </a:lnSpc>
            </a:pPr>
            <a:r>
              <a:rPr lang="en-US" sz="4424">
                <a:solidFill>
                  <a:srgbClr val="000000"/>
                </a:solidFill>
                <a:latin typeface="Montserrat Classic Bold"/>
              </a:rPr>
              <a:t>TOOLS WE WILL USE</a:t>
            </a:r>
          </a:p>
        </p:txBody>
      </p:sp>
      <p:sp>
        <p:nvSpPr>
          <p:cNvPr name="TextBox 12" id="12"/>
          <p:cNvSpPr txBox="true"/>
          <p:nvPr/>
        </p:nvSpPr>
        <p:spPr>
          <a:xfrm rot="0">
            <a:off x="4659844" y="8519035"/>
            <a:ext cx="8145661" cy="361315"/>
          </a:xfrm>
          <a:prstGeom prst="rect">
            <a:avLst/>
          </a:prstGeom>
        </p:spPr>
        <p:txBody>
          <a:bodyPr anchor="t" rtlCol="false" tIns="0" lIns="0" bIns="0" rIns="0">
            <a:spAutoFit/>
          </a:bodyPr>
          <a:lstStyle/>
          <a:p>
            <a:pPr algn="ctr">
              <a:lnSpc>
                <a:spcPts val="2659"/>
              </a:lnSpc>
              <a:spcBef>
                <a:spcPct val="0"/>
              </a:spcBef>
            </a:pPr>
            <a:r>
              <a:rPr lang="en-US" sz="1899">
                <a:solidFill>
                  <a:srgbClr val="000000"/>
                </a:solidFill>
                <a:latin typeface="Horizon"/>
              </a:rPr>
              <a:t>nOTE: tHE TOOLS WONT BE LIMITED TO THESE</a:t>
            </a:r>
          </a:p>
        </p:txBody>
      </p:sp>
      <p:grpSp>
        <p:nvGrpSpPr>
          <p:cNvPr name="Group 13" id="13"/>
          <p:cNvGrpSpPr/>
          <p:nvPr/>
        </p:nvGrpSpPr>
        <p:grpSpPr>
          <a:xfrm rot="0">
            <a:off x="0" y="-2333635"/>
            <a:ext cx="18288000" cy="3540197"/>
            <a:chOff x="0" y="0"/>
            <a:chExt cx="24384000" cy="4720262"/>
          </a:xfrm>
        </p:grpSpPr>
        <p:pic>
          <p:nvPicPr>
            <p:cNvPr name="Picture 14" id="14"/>
            <p:cNvPicPr>
              <a:picLocks noChangeAspect="true"/>
            </p:cNvPicPr>
            <p:nvPr/>
          </p:nvPicPr>
          <p:blipFill>
            <a:blip r:embed="rId7"/>
            <a:srcRect l="0" t="35499" r="0" b="35499"/>
            <a:stretch>
              <a:fillRect/>
            </a:stretch>
          </p:blipFill>
          <p:spPr>
            <a:xfrm flipH="false" flipV="false">
              <a:off x="0" y="0"/>
              <a:ext cx="24384000" cy="4720262"/>
            </a:xfrm>
            <a:prstGeom prst="rect">
              <a:avLst/>
            </a:prstGeom>
          </p:spPr>
        </p:pic>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DAGDysRikPA</dc:identifier>
  <dcterms:modified xsi:type="dcterms:W3CDTF">2011-08-01T06:04:30Z</dcterms:modified>
  <cp:revision>1</cp:revision>
  <dc:title>Web application</dc:title>
</cp:coreProperties>
</file>